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8" r:id="rId3"/>
    <p:sldId id="257"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04" autoAdjust="0"/>
  </p:normalViewPr>
  <p:slideViewPr>
    <p:cSldViewPr>
      <p:cViewPr varScale="1">
        <p:scale>
          <a:sx n="61" d="100"/>
          <a:sy n="61" d="100"/>
        </p:scale>
        <p:origin x="162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2C044-CD58-455A-8587-B6F5FA715B49}" type="datetimeFigureOut">
              <a:rPr lang="en-US" smtClean="0"/>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D218E-D972-4BD4-A465-6A47281361C1}" type="slidenum">
              <a:rPr lang="en-US" smtClean="0"/>
              <a:t>‹#›</a:t>
            </a:fld>
            <a:endParaRPr lang="en-US"/>
          </a:p>
        </p:txBody>
      </p:sp>
    </p:spTree>
    <p:extLst>
      <p:ext uri="{BB962C8B-B14F-4D97-AF65-F5344CB8AC3E}">
        <p14:creationId xmlns:p14="http://schemas.microsoft.com/office/powerpoint/2010/main" val="364264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an inline style (inside an HTML element) has the highest priority, which means that it will override a style defined inside the &lt;head&gt; tag, or in an external style sheet, or in a browser (a default value).</a:t>
            </a:r>
          </a:p>
          <a:p>
            <a:r>
              <a:rPr lang="en-US" b="1" dirty="0" smtClean="0"/>
              <a:t>Note:</a:t>
            </a:r>
            <a:r>
              <a:rPr lang="en-US" dirty="0" smtClean="0"/>
              <a:t> If the link to the external style sheet is placed after the internal style sheet in HTML &lt;head&gt;, the external style sheet will override the internal style sheet!</a:t>
            </a:r>
          </a:p>
          <a:p>
            <a:endParaRPr lang="en-US" dirty="0"/>
          </a:p>
        </p:txBody>
      </p:sp>
      <p:sp>
        <p:nvSpPr>
          <p:cNvPr id="4" name="Slide Number Placeholder 3"/>
          <p:cNvSpPr>
            <a:spLocks noGrp="1"/>
          </p:cNvSpPr>
          <p:nvPr>
            <p:ph type="sldNum" sz="quarter" idx="10"/>
          </p:nvPr>
        </p:nvSpPr>
        <p:spPr/>
        <p:txBody>
          <a:bodyPr/>
          <a:lstStyle/>
          <a:p>
            <a:fld id="{472D218E-D972-4BD4-A465-6A47281361C1}" type="slidenum">
              <a:rPr lang="en-US" smtClean="0"/>
              <a:t>10</a:t>
            </a:fld>
            <a:endParaRPr lang="en-US"/>
          </a:p>
        </p:txBody>
      </p:sp>
    </p:spTree>
    <p:extLst>
      <p:ext uri="{BB962C8B-B14F-4D97-AF65-F5344CB8AC3E}">
        <p14:creationId xmlns:p14="http://schemas.microsoft.com/office/powerpoint/2010/main" val="115862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selector is normally the HTML element you want to style.</a:t>
            </a:r>
          </a:p>
          <a:p>
            <a:r>
              <a:rPr lang="en-US" sz="1200" kern="1200" dirty="0" smtClean="0">
                <a:solidFill>
                  <a:schemeClr val="tx1"/>
                </a:solidFill>
                <a:effectLst/>
                <a:latin typeface="+mn-lt"/>
                <a:ea typeface="+mn-ea"/>
                <a:cs typeface="+mn-cs"/>
              </a:rPr>
              <a:t>Each declaration consists of a property and a value.</a:t>
            </a:r>
          </a:p>
          <a:p>
            <a:r>
              <a:rPr lang="en-US" sz="1200" kern="1200" dirty="0" smtClean="0">
                <a:solidFill>
                  <a:schemeClr val="tx1"/>
                </a:solidFill>
                <a:effectLst/>
                <a:latin typeface="+mn-lt"/>
                <a:ea typeface="+mn-ea"/>
                <a:cs typeface="+mn-cs"/>
              </a:rPr>
              <a:t>The property is the style attribute you want to change. Each property has a value.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2D218E-D972-4BD4-A465-6A47281361C1}" type="slidenum">
              <a:rPr lang="en-US" smtClean="0"/>
              <a:t>11</a:t>
            </a:fld>
            <a:endParaRPr lang="en-US"/>
          </a:p>
        </p:txBody>
      </p:sp>
    </p:spTree>
    <p:extLst>
      <p:ext uri="{BB962C8B-B14F-4D97-AF65-F5344CB8AC3E}">
        <p14:creationId xmlns:p14="http://schemas.microsoft.com/office/powerpoint/2010/main" val="174158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font-size of the document is 12pt, 1em is equal to 12pt. Ems are scalable in nature, so 2em would equal 24pt, .</a:t>
            </a:r>
            <a:endParaRPr lang="en-US" dirty="0"/>
          </a:p>
        </p:txBody>
      </p:sp>
      <p:sp>
        <p:nvSpPr>
          <p:cNvPr id="4" name="Slide Number Placeholder 3"/>
          <p:cNvSpPr>
            <a:spLocks noGrp="1"/>
          </p:cNvSpPr>
          <p:nvPr>
            <p:ph type="sldNum" sz="quarter" idx="10"/>
          </p:nvPr>
        </p:nvSpPr>
        <p:spPr/>
        <p:txBody>
          <a:bodyPr/>
          <a:lstStyle/>
          <a:p>
            <a:fld id="{472D218E-D972-4BD4-A465-6A47281361C1}" type="slidenum">
              <a:rPr lang="en-US" smtClean="0"/>
              <a:t>14</a:t>
            </a:fld>
            <a:endParaRPr lang="en-US"/>
          </a:p>
        </p:txBody>
      </p:sp>
    </p:spTree>
    <p:extLst>
      <p:ext uri="{BB962C8B-B14F-4D97-AF65-F5344CB8AC3E}">
        <p14:creationId xmlns:p14="http://schemas.microsoft.com/office/powerpoint/2010/main" val="136430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218E-D972-4BD4-A465-6A47281361C1}" type="slidenum">
              <a:rPr lang="en-US" smtClean="0"/>
              <a:t>23</a:t>
            </a:fld>
            <a:endParaRPr lang="en-US"/>
          </a:p>
        </p:txBody>
      </p:sp>
    </p:spTree>
    <p:extLst>
      <p:ext uri="{BB962C8B-B14F-4D97-AF65-F5344CB8AC3E}">
        <p14:creationId xmlns:p14="http://schemas.microsoft.com/office/powerpoint/2010/main" val="4277072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32D118-9D6C-45A3-AE42-DB71F313CD09}" type="datetimeFigureOut">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8942E4A8-3A1A-446D-A43E-08CAB6583312}" type="slidenum">
              <a:rPr lang="en-US" smtClean="0"/>
              <a:t>‹#›</a:t>
            </a:fld>
            <a:endParaRPr lang="en-US"/>
          </a:p>
        </p:txBody>
      </p:sp>
      <p:pic>
        <p:nvPicPr>
          <p:cNvPr id="1027" name="Picture 3" descr="C:\Users\Dell PC\Desktop\main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2133600"/>
            <a:ext cx="9162738"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95431" y="4800600"/>
            <a:ext cx="8696169"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28600" y="2247901"/>
            <a:ext cx="3886200" cy="198119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021274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2D118-9D6C-45A3-AE42-DB71F313CD0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25227744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2D118-9D6C-45A3-AE42-DB71F313CD0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22861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2D118-9D6C-45A3-AE42-DB71F313CD0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2E4A8-3A1A-446D-A43E-08CAB6583312}" type="slidenum">
              <a:rPr lang="en-US" smtClean="0"/>
              <a:t>‹#›</a:t>
            </a:fld>
            <a:endParaRPr lang="en-US"/>
          </a:p>
        </p:txBody>
      </p:sp>
      <p:pic>
        <p:nvPicPr>
          <p:cNvPr id="1026" name="Picture 2" descr="C:\Users\Dell PC\Desktop\templa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72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2D118-9D6C-45A3-AE42-DB71F313CD0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494410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2D118-9D6C-45A3-AE42-DB71F313CD0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1134815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2D118-9D6C-45A3-AE42-DB71F313CD09}"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2511861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2D118-9D6C-45A3-AE42-DB71F313CD09}"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206419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2D118-9D6C-45A3-AE42-DB71F313CD09}"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666640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2D118-9D6C-45A3-AE42-DB71F313CD0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11449323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2D118-9D6C-45A3-AE42-DB71F313CD0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2E4A8-3A1A-446D-A43E-08CAB6583312}" type="slidenum">
              <a:rPr lang="en-US" smtClean="0"/>
              <a:t>‹#›</a:t>
            </a:fld>
            <a:endParaRPr lang="en-US"/>
          </a:p>
        </p:txBody>
      </p:sp>
    </p:spTree>
    <p:extLst>
      <p:ext uri="{BB962C8B-B14F-4D97-AF65-F5344CB8AC3E}">
        <p14:creationId xmlns:p14="http://schemas.microsoft.com/office/powerpoint/2010/main" val="514718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2D118-9D6C-45A3-AE42-DB71F313CD09}" type="datetimeFigureOut">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2E4A8-3A1A-446D-A43E-08CAB6583312}" type="slidenum">
              <a:rPr lang="en-US" smtClean="0"/>
              <a:t>‹#›</a:t>
            </a:fld>
            <a:endParaRPr lang="en-US"/>
          </a:p>
        </p:txBody>
      </p:sp>
      <p:pic>
        <p:nvPicPr>
          <p:cNvPr id="8" name="Picture 2" descr="C:\Users\Dell PC\Desktop\template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9144000"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84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Week2 - </a:t>
            </a:r>
            <a:r>
              <a:rPr lang="en-US" sz="2800" dirty="0"/>
              <a:t>Cascading Style Sheet (CSS)</a:t>
            </a:r>
          </a:p>
        </p:txBody>
      </p:sp>
      <p:sp>
        <p:nvSpPr>
          <p:cNvPr id="2" name="Title 1"/>
          <p:cNvSpPr>
            <a:spLocks noGrp="1"/>
          </p:cNvSpPr>
          <p:nvPr>
            <p:ph type="ctrTitle"/>
          </p:nvPr>
        </p:nvSpPr>
        <p:spPr/>
        <p:txBody>
          <a:bodyPr>
            <a:normAutofit/>
          </a:bodyPr>
          <a:lstStyle/>
          <a:p>
            <a:r>
              <a:rPr lang="en-US" sz="3600" dirty="0" smtClean="0"/>
              <a:t>IT4103</a:t>
            </a:r>
            <a:br>
              <a:rPr lang="en-US" sz="3600" dirty="0" smtClean="0"/>
            </a:br>
            <a:r>
              <a:rPr lang="en-US" sz="3600" dirty="0" smtClean="0"/>
              <a:t> </a:t>
            </a:r>
            <a:r>
              <a:rPr lang="en-US" sz="3600" dirty="0"/>
              <a:t>Web Programming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072" y="5027150"/>
            <a:ext cx="1752599"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763" y="3810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6" y="40277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6" y="4855016"/>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3"/>
          <p:cNvSpPr txBox="1">
            <a:spLocks noChangeArrowheads="1"/>
          </p:cNvSpPr>
          <p:nvPr/>
        </p:nvSpPr>
        <p:spPr bwMode="auto">
          <a:xfrm>
            <a:off x="7480935" y="402771"/>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03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Cascading </a:t>
            </a:r>
            <a:r>
              <a:rPr lang="en-US" b="1" dirty="0" smtClean="0"/>
              <a:t>order</a:t>
            </a:r>
            <a:endParaRPr lang="en-US" dirty="0"/>
          </a:p>
        </p:txBody>
      </p:sp>
      <p:sp>
        <p:nvSpPr>
          <p:cNvPr id="3" name="Content Placeholder 2"/>
          <p:cNvSpPr>
            <a:spLocks noGrp="1"/>
          </p:cNvSpPr>
          <p:nvPr>
            <p:ph idx="1"/>
          </p:nvPr>
        </p:nvSpPr>
        <p:spPr/>
        <p:txBody>
          <a:bodyPr/>
          <a:lstStyle/>
          <a:p>
            <a:r>
              <a:rPr lang="en-US" dirty="0"/>
              <a:t>What style will be used when there is more than one style specified for an HTML element</a:t>
            </a:r>
            <a:r>
              <a:rPr lang="en-US" dirty="0" smtClean="0"/>
              <a:t>? (multiple style sheets)</a:t>
            </a:r>
          </a:p>
          <a:p>
            <a:endParaRPr lang="en-US" dirty="0" smtClean="0"/>
          </a:p>
          <a:p>
            <a:pPr marL="916686" lvl="1" indent="-514350">
              <a:buFont typeface="+mj-lt"/>
              <a:buAutoNum type="arabicPeriod"/>
            </a:pPr>
            <a:r>
              <a:rPr lang="en-US" dirty="0" smtClean="0"/>
              <a:t>Inline </a:t>
            </a:r>
            <a:r>
              <a:rPr lang="en-US" dirty="0"/>
              <a:t>style (inside an HTML element</a:t>
            </a:r>
            <a:r>
              <a:rPr lang="en-US" dirty="0" smtClean="0"/>
              <a:t>)</a:t>
            </a:r>
          </a:p>
          <a:p>
            <a:pPr marL="916686" lvl="1" indent="-514350">
              <a:buFont typeface="+mj-lt"/>
              <a:buAutoNum type="arabicPeriod"/>
            </a:pPr>
            <a:r>
              <a:rPr lang="en-US" dirty="0"/>
              <a:t>Internal style sheet (in the head section</a:t>
            </a:r>
            <a:r>
              <a:rPr lang="en-US" dirty="0" smtClean="0"/>
              <a:t>)</a:t>
            </a:r>
          </a:p>
          <a:p>
            <a:pPr marL="916686" lvl="1" indent="-514350">
              <a:buFont typeface="+mj-lt"/>
              <a:buAutoNum type="arabicPeriod"/>
            </a:pPr>
            <a:r>
              <a:rPr lang="en-US" dirty="0"/>
              <a:t>External style </a:t>
            </a:r>
            <a:r>
              <a:rPr lang="en-US" dirty="0" smtClean="0"/>
              <a:t>sheet</a:t>
            </a:r>
          </a:p>
          <a:p>
            <a:pPr marL="916686" lvl="1" indent="-514350">
              <a:buFont typeface="+mj-lt"/>
              <a:buAutoNum type="arabicPeriod"/>
            </a:pPr>
            <a:r>
              <a:rPr lang="en-US" dirty="0"/>
              <a:t>Browser default</a:t>
            </a:r>
          </a:p>
          <a:p>
            <a:pPr marL="916686" lvl="1" indent="-514350">
              <a:buFont typeface="+mj-lt"/>
              <a:buAutoNum type="arabicPeriod"/>
            </a:pPr>
            <a:endParaRPr lang="en-US" dirty="0"/>
          </a:p>
          <a:p>
            <a:pPr marL="916686" lvl="1" indent="-514350">
              <a:buFont typeface="+mj-lt"/>
              <a:buAutoNum type="arabicPeriod"/>
            </a:pPr>
            <a:endParaRPr lang="en-US" dirty="0"/>
          </a:p>
          <a:p>
            <a:pPr marL="916686" lvl="1" indent="-514350">
              <a:buFont typeface="+mj-lt"/>
              <a:buAutoNum type="arabicPeriod"/>
            </a:pPr>
            <a:endParaRPr lang="en-US" dirty="0"/>
          </a:p>
          <a:p>
            <a:pPr marL="916686" lvl="1" indent="-514350">
              <a:buFont typeface="+mj-lt"/>
              <a:buAutoNum type="arabicPeriod"/>
            </a:pP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170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Style</a:t>
            </a:r>
            <a:endParaRPr lang="en-US" dirty="0"/>
          </a:p>
        </p:txBody>
      </p:sp>
      <p:sp>
        <p:nvSpPr>
          <p:cNvPr id="3" name="Content Placeholder 2"/>
          <p:cNvSpPr>
            <a:spLocks noGrp="1"/>
          </p:cNvSpPr>
          <p:nvPr>
            <p:ph idx="1"/>
          </p:nvPr>
        </p:nvSpPr>
        <p:spPr>
          <a:xfrm>
            <a:off x="1435608" y="1447800"/>
            <a:ext cx="7498080" cy="5257800"/>
          </a:xfrm>
        </p:spPr>
        <p:txBody>
          <a:bodyPr>
            <a:normAutofit fontScale="77500" lnSpcReduction="20000"/>
          </a:bodyPr>
          <a:lstStyle/>
          <a:p>
            <a:r>
              <a:rPr lang="en-US" dirty="0"/>
              <a:t>CSS style definitions follow the format given below:</a:t>
            </a:r>
          </a:p>
          <a:p>
            <a:pPr marL="402336" lvl="1" indent="0">
              <a:buNone/>
            </a:pPr>
            <a:r>
              <a:rPr lang="en-US" b="1" dirty="0" err="1"/>
              <a:t>selector_expression</a:t>
            </a:r>
            <a:r>
              <a:rPr lang="en-US" b="1" dirty="0"/>
              <a:t> {</a:t>
            </a:r>
          </a:p>
          <a:p>
            <a:pPr marL="402336" lvl="1" indent="0">
              <a:buNone/>
            </a:pPr>
            <a:r>
              <a:rPr lang="en-US" b="1" dirty="0" err="1"/>
              <a:t>element_property</a:t>
            </a:r>
            <a:r>
              <a:rPr lang="en-US" b="1" dirty="0"/>
              <a:t>: </a:t>
            </a:r>
            <a:r>
              <a:rPr lang="en-US" b="1" dirty="0" err="1"/>
              <a:t>property_value</a:t>
            </a:r>
            <a:r>
              <a:rPr lang="en-US" b="1" dirty="0"/>
              <a:t>(s);</a:t>
            </a:r>
          </a:p>
          <a:p>
            <a:pPr marL="402336" lvl="1" indent="0">
              <a:buNone/>
            </a:pPr>
            <a:r>
              <a:rPr lang="en-US" b="1" dirty="0" err="1"/>
              <a:t>element_property</a:t>
            </a:r>
            <a:r>
              <a:rPr lang="en-US" b="1" dirty="0"/>
              <a:t>: </a:t>
            </a:r>
            <a:r>
              <a:rPr lang="en-US" b="1" dirty="0" err="1"/>
              <a:t>property_value</a:t>
            </a:r>
            <a:r>
              <a:rPr lang="en-US" b="1" dirty="0"/>
              <a:t>(s);</a:t>
            </a:r>
          </a:p>
          <a:p>
            <a:pPr marL="402336" lvl="1" indent="0">
              <a:buNone/>
            </a:pPr>
            <a:r>
              <a:rPr lang="en-US" b="1" dirty="0"/>
              <a:t>…</a:t>
            </a:r>
          </a:p>
          <a:p>
            <a:pPr marL="402336" lvl="1" indent="0">
              <a:buNone/>
            </a:pPr>
            <a:r>
              <a:rPr lang="en-US" b="1" dirty="0" smtClean="0"/>
              <a:t>}</a:t>
            </a:r>
          </a:p>
          <a:p>
            <a:endParaRPr lang="en-US" dirty="0" smtClean="0"/>
          </a:p>
          <a:p>
            <a:endParaRPr lang="en-US" dirty="0" smtClean="0"/>
          </a:p>
          <a:p>
            <a:r>
              <a:rPr lang="en-US" dirty="0" smtClean="0"/>
              <a:t>The </a:t>
            </a:r>
            <a:r>
              <a:rPr lang="en-US" b="1" i="1" dirty="0" err="1"/>
              <a:t>selector_expression</a:t>
            </a:r>
            <a:r>
              <a:rPr lang="en-US" b="1" i="1" dirty="0"/>
              <a:t> </a:t>
            </a:r>
            <a:r>
              <a:rPr lang="en-US" dirty="0"/>
              <a:t>is an expression that can </a:t>
            </a:r>
            <a:r>
              <a:rPr lang="en-US" dirty="0" smtClean="0"/>
              <a:t>be used </a:t>
            </a:r>
            <a:r>
              <a:rPr lang="en-US" dirty="0"/>
              <a:t>to match specific elements (HTML </a:t>
            </a:r>
            <a:r>
              <a:rPr lang="en-US" dirty="0" smtClean="0"/>
              <a:t>elements/tags) in </a:t>
            </a:r>
            <a:r>
              <a:rPr lang="en-US" dirty="0"/>
              <a:t>the document; the </a:t>
            </a:r>
            <a:r>
              <a:rPr lang="en-US" b="1" i="1" dirty="0" err="1"/>
              <a:t>element_property</a:t>
            </a:r>
            <a:r>
              <a:rPr lang="en-US" b="1" i="1" dirty="0"/>
              <a:t> </a:t>
            </a:r>
            <a:r>
              <a:rPr lang="en-US" dirty="0"/>
              <a:t>specifies </a:t>
            </a:r>
            <a:r>
              <a:rPr lang="en-US" dirty="0" smtClean="0"/>
              <a:t>which properties </a:t>
            </a:r>
            <a:r>
              <a:rPr lang="en-US" dirty="0"/>
              <a:t>of the element the definition will affect, </a:t>
            </a:r>
            <a:r>
              <a:rPr lang="en-US" dirty="0" smtClean="0"/>
              <a:t>and each </a:t>
            </a:r>
            <a:r>
              <a:rPr lang="en-US" dirty="0"/>
              <a:t>property can take a value. The property and </a:t>
            </a:r>
            <a:r>
              <a:rPr lang="en-US" dirty="0" smtClean="0"/>
              <a:t>value are </a:t>
            </a:r>
            <a:r>
              <a:rPr lang="en-US" dirty="0"/>
              <a:t>separated by a colon, and surrounded by </a:t>
            </a:r>
            <a:r>
              <a:rPr lang="en-US" dirty="0" smtClean="0"/>
              <a:t>curly braces.</a:t>
            </a:r>
            <a:endParaRPr lang="en-US" b="1" dirty="0" smtClean="0"/>
          </a:p>
          <a:p>
            <a:pPr lvl="1"/>
            <a:endParaRPr lang="en-US" dirty="0"/>
          </a:p>
        </p:txBody>
      </p:sp>
      <p:pic>
        <p:nvPicPr>
          <p:cNvPr id="4" name="Picture 13" descr="http://www.w3schools.com/css/selec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54229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887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Code</a:t>
            </a:r>
            <a:endParaRPr lang="en-US" dirty="0"/>
          </a:p>
        </p:txBody>
      </p:sp>
      <p:sp>
        <p:nvSpPr>
          <p:cNvPr id="3" name="Content Placeholder 2"/>
          <p:cNvSpPr>
            <a:spLocks noGrp="1"/>
          </p:cNvSpPr>
          <p:nvPr>
            <p:ph idx="1"/>
          </p:nvPr>
        </p:nvSpPr>
        <p:spPr>
          <a:xfrm>
            <a:off x="1143000" y="1569720"/>
            <a:ext cx="7790688" cy="5257800"/>
          </a:xfrm>
        </p:spPr>
        <p:txBody>
          <a:bodyPr numCol="2">
            <a:normAutofit fontScale="77500" lnSpcReduction="20000"/>
          </a:bodyPr>
          <a:lstStyle/>
          <a:p>
            <a:pPr marL="82296" indent="0">
              <a:buNone/>
            </a:pPr>
            <a:r>
              <a:rPr lang="en-US" dirty="0"/>
              <a:t>&lt;!DOCTYPE html&gt;</a:t>
            </a:r>
          </a:p>
          <a:p>
            <a:pPr marL="82296" indent="0">
              <a:buNone/>
            </a:pPr>
            <a:r>
              <a:rPr lang="en-US" dirty="0"/>
              <a:t>&lt;html&gt;</a:t>
            </a:r>
          </a:p>
          <a:p>
            <a:pPr marL="82296" indent="0">
              <a:buNone/>
            </a:pPr>
            <a:endParaRPr lang="en-US" dirty="0"/>
          </a:p>
          <a:p>
            <a:pPr marL="82296" indent="0">
              <a:buNone/>
            </a:pPr>
            <a:r>
              <a:rPr lang="en-US" dirty="0"/>
              <a:t>&lt;head&gt;</a:t>
            </a:r>
          </a:p>
          <a:p>
            <a:pPr marL="82296" indent="0">
              <a:buNone/>
            </a:pPr>
            <a:r>
              <a:rPr lang="en-US" dirty="0"/>
              <a:t>&lt;style type="text/</a:t>
            </a:r>
            <a:r>
              <a:rPr lang="en-US" dirty="0" err="1"/>
              <a:t>css</a:t>
            </a:r>
            <a:r>
              <a:rPr lang="en-US" dirty="0"/>
              <a:t>"&gt;</a:t>
            </a:r>
          </a:p>
          <a:p>
            <a:pPr marL="82296" indent="0">
              <a:buNone/>
            </a:pPr>
            <a:r>
              <a:rPr lang="en-US" dirty="0"/>
              <a:t>body</a:t>
            </a:r>
          </a:p>
          <a:p>
            <a:pPr marL="82296" indent="0">
              <a:buNone/>
            </a:pPr>
            <a:r>
              <a:rPr lang="en-US" dirty="0"/>
              <a:t>{</a:t>
            </a:r>
          </a:p>
          <a:p>
            <a:pPr marL="82296" indent="0">
              <a:buNone/>
            </a:pPr>
            <a:r>
              <a:rPr lang="en-US" dirty="0" err="1"/>
              <a:t>background-color:yellow</a:t>
            </a:r>
            <a:r>
              <a:rPr lang="en-US" dirty="0"/>
              <a:t>;</a:t>
            </a:r>
          </a:p>
          <a:p>
            <a:pPr marL="82296" indent="0">
              <a:buNone/>
            </a:pPr>
            <a:r>
              <a:rPr lang="en-US" dirty="0"/>
              <a:t>}</a:t>
            </a:r>
          </a:p>
          <a:p>
            <a:pPr marL="82296" indent="0">
              <a:buNone/>
            </a:pPr>
            <a:r>
              <a:rPr lang="en-US" dirty="0"/>
              <a:t>h1</a:t>
            </a:r>
          </a:p>
          <a:p>
            <a:pPr marL="82296" indent="0">
              <a:buNone/>
            </a:pPr>
            <a:r>
              <a:rPr lang="en-US" dirty="0"/>
              <a:t>{</a:t>
            </a:r>
          </a:p>
          <a:p>
            <a:pPr marL="82296" indent="0">
              <a:buNone/>
            </a:pPr>
            <a:r>
              <a:rPr lang="en-US" dirty="0"/>
              <a:t>background-color:#00ff00;</a:t>
            </a:r>
          </a:p>
          <a:p>
            <a:pPr marL="82296" indent="0">
              <a:buNone/>
            </a:pPr>
            <a:r>
              <a:rPr lang="en-US" dirty="0"/>
              <a:t>}</a:t>
            </a:r>
          </a:p>
          <a:p>
            <a:pPr marL="82296" indent="0">
              <a:buNone/>
            </a:pPr>
            <a:r>
              <a:rPr lang="en-US" dirty="0"/>
              <a:t>p</a:t>
            </a:r>
          </a:p>
          <a:p>
            <a:pPr marL="82296" indent="0">
              <a:buNone/>
            </a:pPr>
            <a:r>
              <a:rPr lang="en-US" dirty="0"/>
              <a:t>{</a:t>
            </a:r>
          </a:p>
          <a:p>
            <a:pPr marL="82296" indent="0">
              <a:buNone/>
            </a:pPr>
            <a:r>
              <a:rPr lang="en-US" dirty="0" err="1"/>
              <a:t>background-color:rgb</a:t>
            </a:r>
            <a:r>
              <a:rPr lang="en-US" dirty="0"/>
              <a:t>(255,0,255);</a:t>
            </a:r>
          </a:p>
          <a:p>
            <a:pPr marL="82296" indent="0">
              <a:buNone/>
            </a:pPr>
            <a:r>
              <a:rPr lang="en-US" dirty="0"/>
              <a:t>}</a:t>
            </a:r>
          </a:p>
          <a:p>
            <a:pPr marL="82296" indent="0">
              <a:buNone/>
            </a:pPr>
            <a:r>
              <a:rPr lang="en-US" dirty="0"/>
              <a:t>&lt;/style&gt;</a:t>
            </a:r>
          </a:p>
          <a:p>
            <a:pPr marL="82296" indent="0">
              <a:buNone/>
            </a:pPr>
            <a:r>
              <a:rPr lang="en-US" dirty="0"/>
              <a:t>&lt;/head&gt;</a:t>
            </a:r>
          </a:p>
          <a:p>
            <a:pPr marL="82296" indent="0">
              <a:buNone/>
            </a:pPr>
            <a:endParaRPr lang="en-US" dirty="0"/>
          </a:p>
          <a:p>
            <a:pPr marL="82296" indent="0">
              <a:buNone/>
            </a:pPr>
            <a:r>
              <a:rPr lang="en-US" dirty="0"/>
              <a:t>&lt;body&gt;</a:t>
            </a:r>
          </a:p>
          <a:p>
            <a:pPr marL="82296" indent="0">
              <a:buNone/>
            </a:pPr>
            <a:r>
              <a:rPr lang="en-US" dirty="0"/>
              <a:t>&lt;h1&gt;This is heading 1&lt;/h1&gt;</a:t>
            </a:r>
          </a:p>
          <a:p>
            <a:pPr marL="82296" indent="0">
              <a:buNone/>
            </a:pPr>
            <a:r>
              <a:rPr lang="en-US" dirty="0"/>
              <a:t>&lt;p&gt;This is a paragraph.&lt;/p&gt;</a:t>
            </a:r>
          </a:p>
          <a:p>
            <a:pPr marL="82296" indent="0">
              <a:buNone/>
            </a:pPr>
            <a:r>
              <a:rPr lang="en-US" dirty="0"/>
              <a:t>&lt;/body</a:t>
            </a:r>
            <a:r>
              <a:rPr lang="en-US" dirty="0" smtClean="0"/>
              <a:t>&gt;</a:t>
            </a:r>
          </a:p>
          <a:p>
            <a:pPr marL="82296" indent="0">
              <a:buNone/>
            </a:pPr>
            <a:r>
              <a:rPr lang="en-US" dirty="0"/>
              <a:t>&lt;/html&gt;</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3617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-view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0"/>
            <a:ext cx="40195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972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lstStyle/>
          <a:p>
            <a:r>
              <a:rPr lang="en-US" dirty="0"/>
              <a:t>Property Values and Units</a:t>
            </a:r>
          </a:p>
        </p:txBody>
      </p:sp>
      <p:sp>
        <p:nvSpPr>
          <p:cNvPr id="3" name="Content Placeholder 2"/>
          <p:cNvSpPr>
            <a:spLocks noGrp="1"/>
          </p:cNvSpPr>
          <p:nvPr>
            <p:ph idx="1"/>
          </p:nvPr>
        </p:nvSpPr>
        <p:spPr>
          <a:xfrm>
            <a:off x="1066800" y="1447800"/>
            <a:ext cx="7866888" cy="5410200"/>
          </a:xfrm>
        </p:spPr>
        <p:txBody>
          <a:bodyPr>
            <a:normAutofit fontScale="77500" lnSpcReduction="20000"/>
          </a:bodyPr>
          <a:lstStyle/>
          <a:p>
            <a:pPr marL="82296" indent="0">
              <a:buNone/>
            </a:pPr>
            <a:r>
              <a:rPr lang="en-US" dirty="0"/>
              <a:t>CSS supports the following metrics for property values :</a:t>
            </a:r>
          </a:p>
          <a:p>
            <a:r>
              <a:rPr lang="en-US" dirty="0" smtClean="0"/>
              <a:t> </a:t>
            </a:r>
            <a:r>
              <a:rPr lang="en-US" dirty="0"/>
              <a:t>CSS keywords and other properties, such as thin, </a:t>
            </a:r>
            <a:r>
              <a:rPr lang="en-US" dirty="0" smtClean="0"/>
              <a:t>thick, transparent</a:t>
            </a:r>
            <a:r>
              <a:rPr lang="en-US" dirty="0"/>
              <a:t>, ridge, and etc.</a:t>
            </a:r>
          </a:p>
          <a:p>
            <a:r>
              <a:rPr lang="en-US" dirty="0" smtClean="0"/>
              <a:t>Real-world </a:t>
            </a:r>
            <a:r>
              <a:rPr lang="en-US" dirty="0"/>
              <a:t>measures</a:t>
            </a:r>
          </a:p>
          <a:p>
            <a:pPr lvl="1"/>
            <a:r>
              <a:rPr lang="en-US" dirty="0" smtClean="0"/>
              <a:t>Inches </a:t>
            </a:r>
            <a:r>
              <a:rPr lang="en-US" dirty="0"/>
              <a:t>(in)</a:t>
            </a:r>
          </a:p>
          <a:p>
            <a:pPr lvl="1"/>
            <a:r>
              <a:rPr lang="en-US" dirty="0" smtClean="0"/>
              <a:t>Centimeters </a:t>
            </a:r>
            <a:r>
              <a:rPr lang="en-US" dirty="0"/>
              <a:t>(cm)</a:t>
            </a:r>
          </a:p>
          <a:p>
            <a:pPr lvl="1"/>
            <a:r>
              <a:rPr lang="en-US" dirty="0" smtClean="0"/>
              <a:t>Millimeters </a:t>
            </a:r>
            <a:r>
              <a:rPr lang="en-US" dirty="0"/>
              <a:t>(mm)</a:t>
            </a:r>
          </a:p>
          <a:p>
            <a:pPr lvl="1"/>
            <a:r>
              <a:rPr lang="en-US" dirty="0" smtClean="0"/>
              <a:t>Points </a:t>
            </a:r>
            <a:r>
              <a:rPr lang="en-US" dirty="0"/>
              <a:t>(</a:t>
            </a:r>
            <a:r>
              <a:rPr lang="en-US" dirty="0" err="1"/>
              <a:t>pt</a:t>
            </a:r>
            <a:r>
              <a:rPr lang="en-US" dirty="0"/>
              <a:t>) – The points used by CSS2 are equal to 1/72 of an inch</a:t>
            </a:r>
          </a:p>
          <a:p>
            <a:pPr lvl="1"/>
            <a:r>
              <a:rPr lang="en-US" dirty="0" smtClean="0"/>
              <a:t>Picas </a:t>
            </a:r>
            <a:r>
              <a:rPr lang="en-US" dirty="0"/>
              <a:t>(pc) – 1 pica is equal to 12 points</a:t>
            </a:r>
          </a:p>
          <a:p>
            <a:r>
              <a:rPr lang="en-US" dirty="0" smtClean="0"/>
              <a:t>Screen </a:t>
            </a:r>
            <a:r>
              <a:rPr lang="en-US" dirty="0"/>
              <a:t>measures in pixels (</a:t>
            </a:r>
            <a:r>
              <a:rPr lang="en-US" dirty="0" err="1"/>
              <a:t>px</a:t>
            </a:r>
            <a:r>
              <a:rPr lang="en-US" dirty="0"/>
              <a:t>)</a:t>
            </a:r>
          </a:p>
          <a:p>
            <a:r>
              <a:rPr lang="en-US" dirty="0" smtClean="0"/>
              <a:t> </a:t>
            </a:r>
            <a:r>
              <a:rPr lang="en-US" dirty="0"/>
              <a:t>Relational to font size (font size (</a:t>
            </a:r>
            <a:r>
              <a:rPr lang="en-US" dirty="0" err="1"/>
              <a:t>em</a:t>
            </a:r>
            <a:r>
              <a:rPr lang="en-US" dirty="0"/>
              <a:t>) or x-height size (ex))</a:t>
            </a:r>
          </a:p>
          <a:p>
            <a:r>
              <a:rPr lang="en-US" dirty="0" smtClean="0"/>
              <a:t>Percentages </a:t>
            </a:r>
            <a:r>
              <a:rPr lang="en-US" dirty="0"/>
              <a:t>(%)</a:t>
            </a:r>
          </a:p>
          <a:p>
            <a:r>
              <a:rPr lang="en-US" dirty="0" smtClean="0"/>
              <a:t>Color </a:t>
            </a:r>
            <a:r>
              <a:rPr lang="en-US" dirty="0"/>
              <a:t>codes (#</a:t>
            </a:r>
            <a:r>
              <a:rPr lang="en-US" dirty="0" err="1"/>
              <a:t>rrggbb</a:t>
            </a:r>
            <a:r>
              <a:rPr lang="en-US" dirty="0"/>
              <a:t> or </a:t>
            </a:r>
            <a:r>
              <a:rPr lang="en-US" dirty="0" err="1"/>
              <a:t>rgb</a:t>
            </a:r>
            <a:r>
              <a:rPr lang="en-US" dirty="0"/>
              <a:t>(</a:t>
            </a:r>
            <a:r>
              <a:rPr lang="en-US" dirty="0" err="1"/>
              <a:t>r,g,b</a:t>
            </a:r>
            <a:r>
              <a:rPr lang="en-US" dirty="0"/>
              <a:t>) )</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5822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Values and Units</a:t>
            </a:r>
          </a:p>
        </p:txBody>
      </p:sp>
      <p:sp>
        <p:nvSpPr>
          <p:cNvPr id="3" name="Content Placeholder 2"/>
          <p:cNvSpPr>
            <a:spLocks noGrp="1"/>
          </p:cNvSpPr>
          <p:nvPr>
            <p:ph idx="1"/>
          </p:nvPr>
        </p:nvSpPr>
        <p:spPr/>
        <p:txBody>
          <a:bodyPr>
            <a:normAutofit/>
          </a:bodyPr>
          <a:lstStyle/>
          <a:p>
            <a:r>
              <a:rPr lang="en-US" dirty="0"/>
              <a:t>Angles</a:t>
            </a:r>
          </a:p>
          <a:p>
            <a:pPr lvl="1"/>
            <a:r>
              <a:rPr lang="en-US" dirty="0" smtClean="0"/>
              <a:t>Degrees </a:t>
            </a:r>
            <a:r>
              <a:rPr lang="en-US" dirty="0"/>
              <a:t>(</a:t>
            </a:r>
            <a:r>
              <a:rPr lang="en-US" dirty="0" err="1"/>
              <a:t>deg</a:t>
            </a:r>
            <a:r>
              <a:rPr lang="en-US" dirty="0"/>
              <a:t>)</a:t>
            </a:r>
          </a:p>
          <a:p>
            <a:pPr lvl="1"/>
            <a:r>
              <a:rPr lang="en-US" dirty="0" smtClean="0"/>
              <a:t>Radians </a:t>
            </a:r>
            <a:r>
              <a:rPr lang="en-US" dirty="0"/>
              <a:t>(rad)</a:t>
            </a:r>
          </a:p>
          <a:p>
            <a:r>
              <a:rPr lang="en-US" dirty="0" smtClean="0"/>
              <a:t>Time </a:t>
            </a:r>
            <a:r>
              <a:rPr lang="en-US" dirty="0"/>
              <a:t>values (seconds (s) and milliseconds (</a:t>
            </a:r>
            <a:r>
              <a:rPr lang="en-US" dirty="0" err="1"/>
              <a:t>ms</a:t>
            </a:r>
            <a:r>
              <a:rPr lang="en-US" dirty="0"/>
              <a:t>)) </a:t>
            </a:r>
            <a:r>
              <a:rPr lang="en-US" dirty="0" smtClean="0"/>
              <a:t>– Used </a:t>
            </a:r>
            <a:r>
              <a:rPr lang="en-US" dirty="0"/>
              <a:t>with aural style sheets</a:t>
            </a:r>
          </a:p>
          <a:p>
            <a:r>
              <a:rPr lang="en-US" dirty="0" smtClean="0"/>
              <a:t>Frequencies </a:t>
            </a:r>
            <a:r>
              <a:rPr lang="en-US" dirty="0"/>
              <a:t>(hertz (Hz) and kilohertz (kHz)) </a:t>
            </a:r>
            <a:r>
              <a:rPr lang="en-US" dirty="0" smtClean="0"/>
              <a:t>	– Used with </a:t>
            </a:r>
            <a:r>
              <a:rPr lang="en-US" dirty="0"/>
              <a:t>aural style </a:t>
            </a:r>
            <a:r>
              <a:rPr lang="en-US" dirty="0" smtClean="0"/>
              <a:t>sheets</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64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Selectors</a:t>
            </a:r>
          </a:p>
        </p:txBody>
      </p:sp>
      <p:sp>
        <p:nvSpPr>
          <p:cNvPr id="3" name="Content Placeholder 2"/>
          <p:cNvSpPr>
            <a:spLocks noGrp="1"/>
          </p:cNvSpPr>
          <p:nvPr>
            <p:ph idx="1"/>
          </p:nvPr>
        </p:nvSpPr>
        <p:spPr/>
        <p:txBody>
          <a:bodyPr>
            <a:normAutofit fontScale="85000" lnSpcReduction="10000"/>
          </a:bodyPr>
          <a:lstStyle/>
          <a:p>
            <a:r>
              <a:rPr lang="en-US" dirty="0"/>
              <a:t>Selectors are essentially patterns that enable </a:t>
            </a:r>
            <a:r>
              <a:rPr lang="en-US" dirty="0" smtClean="0"/>
              <a:t>a user </a:t>
            </a:r>
            <a:r>
              <a:rPr lang="en-US" dirty="0"/>
              <a:t>agent to identify what elements get </a:t>
            </a:r>
            <a:r>
              <a:rPr lang="en-US" dirty="0" smtClean="0"/>
              <a:t>what styles</a:t>
            </a:r>
            <a:r>
              <a:rPr lang="en-US" dirty="0"/>
              <a:t>.</a:t>
            </a:r>
          </a:p>
          <a:p>
            <a:pPr marL="356616" lvl="1" indent="0">
              <a:buNone/>
            </a:pPr>
            <a:r>
              <a:rPr lang="en-US" dirty="0"/>
              <a:t>– E.g. “If it is a paragraph tag, give it this style”:</a:t>
            </a:r>
          </a:p>
          <a:p>
            <a:pPr marL="356616" lvl="1" indent="0">
              <a:buNone/>
            </a:pPr>
            <a:r>
              <a:rPr lang="en-US" b="1" dirty="0" smtClean="0"/>
              <a:t>   p </a:t>
            </a:r>
            <a:r>
              <a:rPr lang="en-US" b="1" dirty="0"/>
              <a:t>{ text-indent: 2em</a:t>
            </a:r>
            <a:r>
              <a:rPr lang="en-US" b="1"/>
              <a:t>; </a:t>
            </a:r>
            <a:r>
              <a:rPr lang="en-US" b="1" smtClean="0"/>
              <a:t>}</a:t>
            </a:r>
            <a:endParaRPr lang="en-US" smtClean="0"/>
          </a:p>
          <a:p>
            <a:r>
              <a:rPr lang="en-US" dirty="0" smtClean="0"/>
              <a:t>The </a:t>
            </a:r>
            <a:r>
              <a:rPr lang="en-US" dirty="0"/>
              <a:t>ways of matching:</a:t>
            </a:r>
          </a:p>
          <a:p>
            <a:pPr lvl="1"/>
            <a:r>
              <a:rPr lang="en-US" dirty="0" smtClean="0"/>
              <a:t>Matching </a:t>
            </a:r>
            <a:r>
              <a:rPr lang="en-US" dirty="0"/>
              <a:t>elements by name</a:t>
            </a:r>
          </a:p>
          <a:p>
            <a:pPr lvl="1"/>
            <a:r>
              <a:rPr lang="en-US" dirty="0" smtClean="0"/>
              <a:t>Matching </a:t>
            </a:r>
            <a:r>
              <a:rPr lang="en-US" dirty="0"/>
              <a:t>using the universal selector</a:t>
            </a:r>
          </a:p>
          <a:p>
            <a:pPr lvl="1"/>
            <a:r>
              <a:rPr lang="en-US" dirty="0" smtClean="0"/>
              <a:t>Matching </a:t>
            </a:r>
            <a:r>
              <a:rPr lang="en-US" dirty="0"/>
              <a:t>elements by class</a:t>
            </a:r>
          </a:p>
          <a:p>
            <a:pPr lvl="1"/>
            <a:r>
              <a:rPr lang="en-US" dirty="0" smtClean="0"/>
              <a:t>Matching </a:t>
            </a:r>
            <a:r>
              <a:rPr lang="en-US" dirty="0"/>
              <a:t>elements by identifier</a:t>
            </a:r>
          </a:p>
          <a:p>
            <a:pPr lvl="1"/>
            <a:r>
              <a:rPr lang="en-US" dirty="0" smtClean="0"/>
              <a:t>Matching </a:t>
            </a:r>
            <a:r>
              <a:rPr lang="en-US" dirty="0"/>
              <a:t>elements by specific attributes</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163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Elements by Name</a:t>
            </a:r>
          </a:p>
        </p:txBody>
      </p:sp>
      <p:sp>
        <p:nvSpPr>
          <p:cNvPr id="3" name="Content Placeholder 2"/>
          <p:cNvSpPr>
            <a:spLocks noGrp="1"/>
          </p:cNvSpPr>
          <p:nvPr>
            <p:ph idx="1"/>
          </p:nvPr>
        </p:nvSpPr>
        <p:spPr/>
        <p:txBody>
          <a:bodyPr>
            <a:normAutofit/>
          </a:bodyPr>
          <a:lstStyle/>
          <a:p>
            <a:r>
              <a:rPr lang="en-US" dirty="0"/>
              <a:t>Example:</a:t>
            </a:r>
          </a:p>
          <a:p>
            <a:r>
              <a:rPr lang="en-US" b="1" dirty="0"/>
              <a:t>h1 { color: green; }</a:t>
            </a:r>
          </a:p>
          <a:p>
            <a:pPr lvl="1"/>
            <a:r>
              <a:rPr lang="en-US" dirty="0" smtClean="0"/>
              <a:t> </a:t>
            </a:r>
            <a:r>
              <a:rPr lang="en-US" dirty="0"/>
              <a:t>Causes all occurrences of the selector </a:t>
            </a:r>
            <a:r>
              <a:rPr lang="en-US" dirty="0" smtClean="0"/>
              <a:t>tags (h1</a:t>
            </a:r>
            <a:r>
              <a:rPr lang="en-US" dirty="0"/>
              <a:t>) to be formatted with the </a:t>
            </a:r>
            <a:r>
              <a:rPr lang="en-US" dirty="0" smtClean="0"/>
              <a:t>property/value section </a:t>
            </a:r>
            <a:r>
              <a:rPr lang="en-US" dirty="0"/>
              <a:t>of the definition (color: </a:t>
            </a:r>
            <a:r>
              <a:rPr lang="en-US" dirty="0" smtClean="0"/>
              <a:t>green)</a:t>
            </a:r>
            <a:endParaRPr lang="en-US" dirty="0"/>
          </a:p>
          <a:p>
            <a:r>
              <a:rPr lang="en-US" dirty="0" smtClean="0"/>
              <a:t> </a:t>
            </a:r>
            <a:r>
              <a:rPr lang="en-US" dirty="0"/>
              <a:t>Multiple selectors</a:t>
            </a:r>
          </a:p>
          <a:p>
            <a:pPr lvl="1"/>
            <a:r>
              <a:rPr lang="en-US" dirty="0" smtClean="0"/>
              <a:t> </a:t>
            </a:r>
            <a:r>
              <a:rPr lang="en-US" dirty="0"/>
              <a:t>Example</a:t>
            </a:r>
          </a:p>
          <a:p>
            <a:pPr lvl="1"/>
            <a:r>
              <a:rPr lang="pt-BR" b="1" dirty="0"/>
              <a:t>h1, h2, h3, h4 { color: green; }</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510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Matching Using the Universal</a:t>
            </a:r>
            <a:br>
              <a:rPr lang="en-US" dirty="0"/>
            </a:br>
            <a:r>
              <a:rPr lang="en-US" dirty="0"/>
              <a:t>Selector</a:t>
            </a:r>
          </a:p>
        </p:txBody>
      </p:sp>
      <p:sp>
        <p:nvSpPr>
          <p:cNvPr id="3" name="Content Placeholder 2"/>
          <p:cNvSpPr>
            <a:spLocks noGrp="1"/>
          </p:cNvSpPr>
          <p:nvPr>
            <p:ph idx="1"/>
          </p:nvPr>
        </p:nvSpPr>
        <p:spPr/>
        <p:txBody>
          <a:bodyPr>
            <a:normAutofit/>
          </a:bodyPr>
          <a:lstStyle/>
          <a:p>
            <a:r>
              <a:rPr lang="en-US" dirty="0"/>
              <a:t>The universal selector (*) can be used to </a:t>
            </a:r>
            <a:r>
              <a:rPr lang="en-US" dirty="0" smtClean="0"/>
              <a:t>match any </a:t>
            </a:r>
            <a:r>
              <a:rPr lang="en-US" dirty="0"/>
              <a:t>element in the document. </a:t>
            </a:r>
            <a:endParaRPr lang="en-US" dirty="0" smtClean="0"/>
          </a:p>
          <a:p>
            <a:r>
              <a:rPr lang="en-US" dirty="0" smtClean="0"/>
              <a:t>E.g</a:t>
            </a:r>
            <a:r>
              <a:rPr lang="en-US" dirty="0"/>
              <a:t>.</a:t>
            </a:r>
          </a:p>
          <a:p>
            <a:pPr lvl="1"/>
            <a:r>
              <a:rPr lang="en-US" dirty="0" smtClean="0"/>
              <a:t>Match </a:t>
            </a:r>
            <a:r>
              <a:rPr lang="en-US" dirty="0"/>
              <a:t>every tag and apply the color red</a:t>
            </a:r>
            <a:r>
              <a:rPr lang="en-US" dirty="0" smtClean="0"/>
              <a:t>:  </a:t>
            </a:r>
          </a:p>
          <a:p>
            <a:pPr marL="402336" lvl="1" indent="0">
              <a:buNone/>
            </a:pPr>
            <a:r>
              <a:rPr lang="en-US" dirty="0"/>
              <a:t>	</a:t>
            </a:r>
            <a:r>
              <a:rPr lang="en-US" dirty="0" smtClean="0"/>
              <a:t> </a:t>
            </a:r>
            <a:r>
              <a:rPr lang="en-US" b="1" dirty="0" smtClean="0"/>
              <a:t>* </a:t>
            </a:r>
            <a:r>
              <a:rPr lang="en-US" b="1" dirty="0"/>
              <a:t>{ color: red; }</a:t>
            </a:r>
          </a:p>
          <a:p>
            <a:pPr lvl="1"/>
            <a:r>
              <a:rPr lang="en-US" dirty="0" smtClean="0"/>
              <a:t>Match </a:t>
            </a:r>
            <a:r>
              <a:rPr lang="en-US" dirty="0"/>
              <a:t>any </a:t>
            </a:r>
            <a:r>
              <a:rPr lang="en-US" b="1" dirty="0"/>
              <a:t>&lt;</a:t>
            </a:r>
            <a:r>
              <a:rPr lang="en-US" b="1" dirty="0" err="1"/>
              <a:t>ol</a:t>
            </a:r>
            <a:r>
              <a:rPr lang="en-US" b="1" dirty="0"/>
              <a:t>&gt; </a:t>
            </a:r>
            <a:r>
              <a:rPr lang="en-US" dirty="0"/>
              <a:t>tag that is a descendant of a </a:t>
            </a:r>
            <a:r>
              <a:rPr lang="en-US" b="1" dirty="0"/>
              <a:t>&lt;</a:t>
            </a:r>
            <a:r>
              <a:rPr lang="en-US" b="1" dirty="0" smtClean="0"/>
              <a:t>td&gt; </a:t>
            </a:r>
            <a:r>
              <a:rPr lang="en-US" dirty="0" smtClean="0"/>
              <a:t>tag</a:t>
            </a:r>
            <a:r>
              <a:rPr lang="en-US" dirty="0"/>
              <a:t>, which is a descendant of a </a:t>
            </a:r>
            <a:r>
              <a:rPr lang="en-US" b="1" dirty="0"/>
              <a:t>&lt;</a:t>
            </a:r>
            <a:r>
              <a:rPr lang="en-US" b="1" dirty="0" err="1"/>
              <a:t>tr</a:t>
            </a:r>
            <a:r>
              <a:rPr lang="en-US" b="1" dirty="0"/>
              <a:t>&gt; </a:t>
            </a:r>
            <a:r>
              <a:rPr lang="en-US" dirty="0" smtClean="0"/>
              <a:t>tag: </a:t>
            </a:r>
            <a:r>
              <a:rPr lang="es-ES" b="1" dirty="0" err="1" smtClean="0"/>
              <a:t>tr</a:t>
            </a:r>
            <a:r>
              <a:rPr lang="es-ES" b="1" dirty="0" smtClean="0"/>
              <a:t> </a:t>
            </a:r>
            <a:r>
              <a:rPr lang="es-ES" b="1" dirty="0" err="1"/>
              <a:t>td</a:t>
            </a:r>
            <a:r>
              <a:rPr lang="es-ES" b="1" dirty="0"/>
              <a:t> </a:t>
            </a:r>
            <a:r>
              <a:rPr lang="es-ES" b="1" dirty="0" err="1"/>
              <a:t>ol</a:t>
            </a:r>
            <a:r>
              <a:rPr lang="es-ES" b="1" dirty="0"/>
              <a:t> { color: red; }</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923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Elements by Class</a:t>
            </a:r>
          </a:p>
        </p:txBody>
      </p:sp>
      <p:sp>
        <p:nvSpPr>
          <p:cNvPr id="3" name="Content Placeholder 2"/>
          <p:cNvSpPr>
            <a:spLocks noGrp="1"/>
          </p:cNvSpPr>
          <p:nvPr>
            <p:ph idx="1"/>
          </p:nvPr>
        </p:nvSpPr>
        <p:spPr>
          <a:xfrm>
            <a:off x="990600" y="1447800"/>
            <a:ext cx="8153400" cy="4800600"/>
          </a:xfrm>
        </p:spPr>
        <p:txBody>
          <a:bodyPr>
            <a:normAutofit fontScale="77500" lnSpcReduction="20000"/>
          </a:bodyPr>
          <a:lstStyle/>
          <a:p>
            <a:r>
              <a:rPr lang="en-US" dirty="0"/>
              <a:t>With the class selector you can define different styles </a:t>
            </a:r>
            <a:r>
              <a:rPr lang="en-US" dirty="0" smtClean="0"/>
              <a:t>for the </a:t>
            </a:r>
            <a:r>
              <a:rPr lang="en-US" dirty="0"/>
              <a:t>same type of HTML element.</a:t>
            </a:r>
          </a:p>
          <a:p>
            <a:r>
              <a:rPr lang="en-US" dirty="0" smtClean="0"/>
              <a:t>Say </a:t>
            </a:r>
            <a:r>
              <a:rPr lang="en-US" dirty="0"/>
              <a:t>that you would like to have two types of </a:t>
            </a:r>
            <a:r>
              <a:rPr lang="en-US" dirty="0" smtClean="0"/>
              <a:t>paragraphs in </a:t>
            </a:r>
            <a:r>
              <a:rPr lang="en-US" dirty="0"/>
              <a:t>your document: one right-aligned paragraph, and </a:t>
            </a:r>
            <a:r>
              <a:rPr lang="en-US" dirty="0" smtClean="0"/>
              <a:t>one center-aligned </a:t>
            </a:r>
            <a:r>
              <a:rPr lang="en-US" dirty="0"/>
              <a:t>paragraph. Here is how you can do it </a:t>
            </a:r>
            <a:r>
              <a:rPr lang="en-US" dirty="0" smtClean="0"/>
              <a:t>with styles</a:t>
            </a:r>
            <a:r>
              <a:rPr lang="en-US" dirty="0"/>
              <a:t>:</a:t>
            </a:r>
          </a:p>
          <a:p>
            <a:pPr lvl="1"/>
            <a:r>
              <a:rPr lang="en-US" b="1" dirty="0" err="1"/>
              <a:t>p.right</a:t>
            </a:r>
            <a:r>
              <a:rPr lang="en-US" b="1" dirty="0"/>
              <a:t> {text-align: right}</a:t>
            </a:r>
          </a:p>
          <a:p>
            <a:pPr lvl="1"/>
            <a:r>
              <a:rPr lang="en-US" b="1" dirty="0" err="1"/>
              <a:t>p.center</a:t>
            </a:r>
            <a:r>
              <a:rPr lang="en-US" b="1" dirty="0"/>
              <a:t> {text-align: center}</a:t>
            </a:r>
          </a:p>
          <a:p>
            <a:r>
              <a:rPr lang="en-US" dirty="0" smtClean="0"/>
              <a:t>You </a:t>
            </a:r>
            <a:r>
              <a:rPr lang="en-US" dirty="0"/>
              <a:t>have to use the class attribute in your </a:t>
            </a:r>
            <a:r>
              <a:rPr lang="en-US" dirty="0" smtClean="0"/>
              <a:t>HTML document</a:t>
            </a:r>
            <a:r>
              <a:rPr lang="en-US" dirty="0"/>
              <a:t>:</a:t>
            </a:r>
          </a:p>
          <a:p>
            <a:pPr marL="82296" indent="0">
              <a:buNone/>
            </a:pPr>
            <a:r>
              <a:rPr lang="en-US" b="1" dirty="0"/>
              <a:t>&lt;p class="right"&gt;This paragraph will be </a:t>
            </a:r>
            <a:r>
              <a:rPr lang="en-US" b="1" dirty="0" err="1"/>
              <a:t>rightaligned</a:t>
            </a:r>
            <a:r>
              <a:rPr lang="en-US" b="1" dirty="0" smtClean="0"/>
              <a:t>.&lt;/p</a:t>
            </a:r>
            <a:r>
              <a:rPr lang="en-US" b="1" dirty="0"/>
              <a:t>&gt;</a:t>
            </a:r>
          </a:p>
          <a:p>
            <a:pPr marL="82296" indent="0">
              <a:buNone/>
            </a:pPr>
            <a:r>
              <a:rPr lang="en-US" b="1" dirty="0"/>
              <a:t>&lt;p class="center"&gt;This paragraph will be </a:t>
            </a:r>
            <a:r>
              <a:rPr lang="en-US" b="1" dirty="0" err="1"/>
              <a:t>centeraligned</a:t>
            </a:r>
            <a:r>
              <a:rPr lang="en-US" b="1" dirty="0" smtClean="0"/>
              <a:t>.&lt;/p</a:t>
            </a:r>
            <a:r>
              <a:rPr lang="en-US" b="1" dirty="0"/>
              <a:t>&gt;</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29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Objectives</a:t>
            </a:r>
            <a:endParaRPr lang="en-US" dirty="0"/>
          </a:p>
        </p:txBody>
      </p:sp>
      <p:sp>
        <p:nvSpPr>
          <p:cNvPr id="3" name="Content Placeholder 2"/>
          <p:cNvSpPr>
            <a:spLocks noGrp="1"/>
          </p:cNvSpPr>
          <p:nvPr>
            <p:ph idx="1"/>
          </p:nvPr>
        </p:nvSpPr>
        <p:spPr>
          <a:xfrm>
            <a:off x="1295400" y="1447800"/>
            <a:ext cx="7638288" cy="4800600"/>
          </a:xfrm>
        </p:spPr>
        <p:txBody>
          <a:bodyPr>
            <a:normAutofit/>
          </a:bodyPr>
          <a:lstStyle/>
          <a:p>
            <a:r>
              <a:rPr lang="en-US" dirty="0" smtClean="0"/>
              <a:t>To </a:t>
            </a:r>
            <a:r>
              <a:rPr lang="en-US" dirty="0"/>
              <a:t>build student awareness of </a:t>
            </a:r>
            <a:r>
              <a:rPr lang="en-US" dirty="0" smtClean="0"/>
              <a:t>style sheet mechanism </a:t>
            </a:r>
            <a:r>
              <a:rPr lang="en-US" dirty="0"/>
              <a:t>available to </a:t>
            </a:r>
            <a:r>
              <a:rPr lang="en-US" dirty="0" smtClean="0"/>
              <a:t>web programmers </a:t>
            </a:r>
            <a:r>
              <a:rPr lang="en-US" dirty="0"/>
              <a:t>seeking to develop </a:t>
            </a:r>
            <a:r>
              <a:rPr lang="en-US" dirty="0" smtClean="0"/>
              <a:t> </a:t>
            </a:r>
            <a:r>
              <a:rPr lang="en-US" dirty="0"/>
              <a:t>and interactive web sites. </a:t>
            </a:r>
            <a:endParaRPr lang="en-US" dirty="0" smtClean="0"/>
          </a:p>
          <a:p>
            <a:r>
              <a:rPr lang="en-US" dirty="0" smtClean="0"/>
              <a:t>At </a:t>
            </a:r>
            <a:r>
              <a:rPr lang="en-US" dirty="0"/>
              <a:t>the same time </a:t>
            </a:r>
            <a:r>
              <a:rPr lang="en-US" dirty="0" smtClean="0"/>
              <a:t>students will </a:t>
            </a:r>
            <a:r>
              <a:rPr lang="en-US" dirty="0"/>
              <a:t>develop practical expertise in </a:t>
            </a:r>
            <a:r>
              <a:rPr lang="en-US" dirty="0" smtClean="0"/>
              <a:t>CSS providing </a:t>
            </a:r>
            <a:r>
              <a:rPr lang="en-US" dirty="0"/>
              <a:t>them with </a:t>
            </a:r>
            <a:r>
              <a:rPr lang="en-US" dirty="0" smtClean="0"/>
              <a:t>a solid </a:t>
            </a:r>
            <a:r>
              <a:rPr lang="en-US" dirty="0"/>
              <a:t>foundation from which to develop a mastery of web programming techniques</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6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Elements by Class</a:t>
            </a:r>
          </a:p>
        </p:txBody>
      </p:sp>
      <p:sp>
        <p:nvSpPr>
          <p:cNvPr id="3" name="Content Placeholder 2"/>
          <p:cNvSpPr>
            <a:spLocks noGrp="1"/>
          </p:cNvSpPr>
          <p:nvPr>
            <p:ph idx="1"/>
          </p:nvPr>
        </p:nvSpPr>
        <p:spPr>
          <a:xfrm>
            <a:off x="1066800" y="1447800"/>
            <a:ext cx="7866888" cy="5410200"/>
          </a:xfrm>
        </p:spPr>
        <p:txBody>
          <a:bodyPr>
            <a:normAutofit fontScale="77500" lnSpcReduction="20000"/>
          </a:bodyPr>
          <a:lstStyle/>
          <a:p>
            <a:r>
              <a:rPr lang="en-US" dirty="0"/>
              <a:t>To apply more than one class per given element, the syntax is:</a:t>
            </a:r>
          </a:p>
          <a:p>
            <a:pPr marL="82296" indent="0">
              <a:buNone/>
            </a:pPr>
            <a:r>
              <a:rPr lang="en-US" b="1" dirty="0" smtClean="0"/>
              <a:t> &lt;</a:t>
            </a:r>
            <a:r>
              <a:rPr lang="en-US" b="1" dirty="0"/>
              <a:t>p class="center bold"&gt; This is a paragraph. &lt;/p&gt;</a:t>
            </a:r>
          </a:p>
          <a:p>
            <a:pPr marL="82296" indent="0">
              <a:buNone/>
            </a:pPr>
            <a:r>
              <a:rPr lang="en-US" dirty="0" smtClean="0"/>
              <a:t>	The </a:t>
            </a:r>
            <a:r>
              <a:rPr lang="en-US" dirty="0"/>
              <a:t>paragraph above will be styled by the class "center" AND </a:t>
            </a:r>
            <a:r>
              <a:rPr lang="en-US" dirty="0" smtClean="0"/>
              <a:t>the class </a:t>
            </a:r>
            <a:r>
              <a:rPr lang="en-US" dirty="0"/>
              <a:t>"bold".</a:t>
            </a:r>
          </a:p>
          <a:p>
            <a:r>
              <a:rPr lang="en-US" dirty="0" smtClean="0"/>
              <a:t>You </a:t>
            </a:r>
            <a:r>
              <a:rPr lang="en-US" dirty="0"/>
              <a:t>can also omit the tag name in the selector to define a style </a:t>
            </a:r>
            <a:r>
              <a:rPr lang="en-US" dirty="0" smtClean="0"/>
              <a:t>that will </a:t>
            </a:r>
            <a:r>
              <a:rPr lang="en-US" dirty="0"/>
              <a:t>be used by all HTML elements that have a certain class. In </a:t>
            </a:r>
            <a:r>
              <a:rPr lang="en-US" dirty="0" smtClean="0"/>
              <a:t>the example </a:t>
            </a:r>
            <a:r>
              <a:rPr lang="en-US" dirty="0"/>
              <a:t>below, all HTML elements with class="center" will </a:t>
            </a:r>
            <a:r>
              <a:rPr lang="en-US" dirty="0" smtClean="0"/>
              <a:t>be center-aligned:</a:t>
            </a:r>
          </a:p>
          <a:p>
            <a:pPr marL="82296" indent="0">
              <a:buNone/>
            </a:pPr>
            <a:r>
              <a:rPr lang="en-US" b="1" dirty="0" smtClean="0"/>
              <a:t>	.</a:t>
            </a:r>
            <a:r>
              <a:rPr lang="en-US" b="1" dirty="0"/>
              <a:t>center {text-align: center}</a:t>
            </a:r>
          </a:p>
          <a:p>
            <a:pPr marL="82296" indent="0">
              <a:buNone/>
            </a:pPr>
            <a:endParaRPr lang="en-US" b="1" dirty="0"/>
          </a:p>
          <a:p>
            <a:pPr marL="82296" indent="0">
              <a:buNone/>
            </a:pPr>
            <a:r>
              <a:rPr lang="en-US" b="1" dirty="0" smtClean="0"/>
              <a:t>&lt;</a:t>
            </a:r>
            <a:r>
              <a:rPr lang="en-US" b="1" dirty="0"/>
              <a:t>h1 class="center"&gt;This heading will be center-aligned</a:t>
            </a:r>
            <a:r>
              <a:rPr lang="en-US" b="1" dirty="0" smtClean="0"/>
              <a:t>. &lt;/</a:t>
            </a:r>
            <a:r>
              <a:rPr lang="en-US" b="1" dirty="0"/>
              <a:t>h1&gt;</a:t>
            </a:r>
          </a:p>
          <a:p>
            <a:pPr marL="82296" indent="0">
              <a:buNone/>
            </a:pPr>
            <a:r>
              <a:rPr lang="en-US" b="1" dirty="0"/>
              <a:t>&lt;p class="center"&gt;This paragraph will be </a:t>
            </a:r>
            <a:r>
              <a:rPr lang="en-US" b="1" dirty="0" err="1"/>
              <a:t>centeraligned</a:t>
            </a:r>
            <a:r>
              <a:rPr lang="en-US" b="1" dirty="0"/>
              <a:t>.&lt;/</a:t>
            </a:r>
          </a:p>
          <a:p>
            <a:pPr marL="82296" indent="0">
              <a:buNone/>
            </a:pPr>
            <a:r>
              <a:rPr lang="en-US" b="1" dirty="0"/>
              <a:t>p&gt;</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41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Elements by Identifier</a:t>
            </a:r>
          </a:p>
        </p:txBody>
      </p:sp>
      <p:sp>
        <p:nvSpPr>
          <p:cNvPr id="3" name="Content Placeholder 2"/>
          <p:cNvSpPr>
            <a:spLocks noGrp="1"/>
          </p:cNvSpPr>
          <p:nvPr>
            <p:ph idx="1"/>
          </p:nvPr>
        </p:nvSpPr>
        <p:spPr/>
        <p:txBody>
          <a:bodyPr>
            <a:normAutofit lnSpcReduction="10000"/>
          </a:bodyPr>
          <a:lstStyle/>
          <a:p>
            <a:r>
              <a:rPr lang="en-US" dirty="0"/>
              <a:t>You can also match element identifiers (the id attribute</a:t>
            </a:r>
            <a:r>
              <a:rPr lang="en-US" dirty="0" smtClean="0"/>
              <a:t>).To </a:t>
            </a:r>
            <a:r>
              <a:rPr lang="en-US" dirty="0"/>
              <a:t>match identifiers, you use the pound sign (#) in </a:t>
            </a:r>
            <a:r>
              <a:rPr lang="en-US" dirty="0" smtClean="0"/>
              <a:t>the selector </a:t>
            </a:r>
            <a:r>
              <a:rPr lang="en-US" dirty="0"/>
              <a:t>as a prefix for the id. E.g.</a:t>
            </a:r>
          </a:p>
          <a:p>
            <a:pPr marL="82296" indent="0">
              <a:buNone/>
            </a:pPr>
            <a:r>
              <a:rPr lang="en-US" b="1" dirty="0"/>
              <a:t>#comment {background-color: green}</a:t>
            </a:r>
          </a:p>
          <a:p>
            <a:pPr marL="82296" indent="0">
              <a:buNone/>
            </a:pPr>
            <a:r>
              <a:rPr lang="en-US" b="1" dirty="0"/>
              <a:t>…</a:t>
            </a:r>
          </a:p>
          <a:p>
            <a:pPr marL="82296" indent="0">
              <a:buNone/>
            </a:pPr>
            <a:r>
              <a:rPr lang="en-US" b="1" dirty="0"/>
              <a:t>&lt;p class=“comment"&gt;This paragraph is </a:t>
            </a:r>
            <a:r>
              <a:rPr lang="en-US" b="1" dirty="0" smtClean="0"/>
              <a:t>a comment</a:t>
            </a:r>
            <a:r>
              <a:rPr lang="en-US" b="1" dirty="0"/>
              <a:t>.&lt;/p&gt;</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83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Matching elements by Specific</a:t>
            </a:r>
            <a:br>
              <a:rPr lang="en-US" dirty="0"/>
            </a:br>
            <a:r>
              <a:rPr lang="en-US" dirty="0"/>
              <a:t>Attributes</a:t>
            </a:r>
          </a:p>
        </p:txBody>
      </p:sp>
      <p:sp>
        <p:nvSpPr>
          <p:cNvPr id="3" name="Content Placeholder 2"/>
          <p:cNvSpPr>
            <a:spLocks noGrp="1"/>
          </p:cNvSpPr>
          <p:nvPr>
            <p:ph idx="1"/>
          </p:nvPr>
        </p:nvSpPr>
        <p:spPr>
          <a:xfrm>
            <a:off x="685800" y="1915886"/>
            <a:ext cx="7696200" cy="4484914"/>
          </a:xfrm>
        </p:spPr>
        <p:txBody>
          <a:bodyPr>
            <a:normAutofit fontScale="92500" lnSpcReduction="10000"/>
          </a:bodyPr>
          <a:lstStyle/>
          <a:p>
            <a:r>
              <a:rPr lang="en-US" dirty="0"/>
              <a:t>To match any attribute in elements, not just class and </a:t>
            </a:r>
            <a:r>
              <a:rPr lang="en-US" dirty="0" smtClean="0"/>
              <a:t>id, the </a:t>
            </a:r>
            <a:r>
              <a:rPr lang="en-US" dirty="0"/>
              <a:t>attribute and the value(s) have to be specified at </a:t>
            </a:r>
            <a:r>
              <a:rPr lang="en-US" dirty="0" smtClean="0"/>
              <a:t>the end </a:t>
            </a:r>
            <a:r>
              <a:rPr lang="en-US" dirty="0"/>
              <a:t>of the selector, offset in square </a:t>
            </a:r>
            <a:r>
              <a:rPr lang="en-US" dirty="0" err="1" smtClean="0"/>
              <a:t>brackets.E.g</a:t>
            </a:r>
            <a:r>
              <a:rPr lang="en-US" dirty="0"/>
              <a:t>.</a:t>
            </a:r>
          </a:p>
          <a:p>
            <a:pPr lvl="1"/>
            <a:r>
              <a:rPr lang="en-US" dirty="0" smtClean="0"/>
              <a:t>Match </a:t>
            </a:r>
            <a:r>
              <a:rPr lang="en-US" dirty="0"/>
              <a:t>any table with a border attribute set to </a:t>
            </a:r>
            <a:r>
              <a:rPr lang="en-US" dirty="0" smtClean="0"/>
              <a:t>3, </a:t>
            </a:r>
            <a:r>
              <a:rPr lang="en-US" b="1" dirty="0" smtClean="0"/>
              <a:t>table[border</a:t>
            </a:r>
            <a:r>
              <a:rPr lang="en-US" b="1" dirty="0"/>
              <a:t>=“3”]</a:t>
            </a:r>
          </a:p>
          <a:p>
            <a:pPr lvl="1"/>
            <a:r>
              <a:rPr lang="en-US" dirty="0" smtClean="0"/>
              <a:t> </a:t>
            </a:r>
            <a:r>
              <a:rPr lang="en-US" dirty="0"/>
              <a:t>Match any table with a border </a:t>
            </a:r>
            <a:r>
              <a:rPr lang="en-US" dirty="0" smtClean="0"/>
              <a:t>attribute, </a:t>
            </a:r>
            <a:r>
              <a:rPr lang="en-US" b="1" dirty="0" smtClean="0"/>
              <a:t>table[border</a:t>
            </a:r>
            <a:r>
              <a:rPr lang="en-US" b="1" dirty="0"/>
              <a:t>]</a:t>
            </a:r>
          </a:p>
          <a:p>
            <a:pPr lvl="1"/>
            <a:r>
              <a:rPr lang="en-US" dirty="0" smtClean="0"/>
              <a:t>Match </a:t>
            </a:r>
            <a:r>
              <a:rPr lang="en-US" dirty="0"/>
              <a:t>any table elements with a class value of </a:t>
            </a:r>
            <a:r>
              <a:rPr lang="en-US" dirty="0" smtClean="0"/>
              <a:t>  </a:t>
            </a:r>
            <a:r>
              <a:rPr lang="en-US" i="1" dirty="0" err="1" smtClean="0"/>
              <a:t>datalist</a:t>
            </a:r>
            <a:r>
              <a:rPr lang="en-US" i="1" dirty="0" smtClean="0"/>
              <a:t> </a:t>
            </a:r>
            <a:r>
              <a:rPr lang="en-US" dirty="0"/>
              <a:t>and </a:t>
            </a:r>
            <a:r>
              <a:rPr lang="en-US" i="1" dirty="0" smtClean="0"/>
              <a:t>border </a:t>
            </a:r>
            <a:r>
              <a:rPr lang="en-US" dirty="0"/>
              <a:t>value of </a:t>
            </a:r>
            <a:r>
              <a:rPr lang="en-US" i="1" dirty="0" smtClean="0"/>
              <a:t>3</a:t>
            </a:r>
            <a:r>
              <a:rPr lang="en-US" dirty="0" smtClean="0"/>
              <a:t>, </a:t>
            </a:r>
            <a:r>
              <a:rPr lang="en-US" b="1" dirty="0" err="1" smtClean="0"/>
              <a:t>table.datalist</a:t>
            </a:r>
            <a:r>
              <a:rPr lang="en-US" b="1" dirty="0" smtClean="0"/>
              <a:t>[border</a:t>
            </a:r>
            <a:r>
              <a:rPr lang="en-US" b="1" dirty="0"/>
              <a:t>=“3”]</a:t>
            </a:r>
            <a:endParaRPr lang="en-US" dirty="0"/>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514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845" y="152400"/>
            <a:ext cx="7498080" cy="1143000"/>
          </a:xfrm>
        </p:spPr>
        <p:txBody>
          <a:bodyPr/>
          <a:lstStyle/>
          <a:p>
            <a:r>
              <a:rPr lang="en-US" dirty="0"/>
              <a:t>Pseudo-classes</a:t>
            </a:r>
          </a:p>
        </p:txBody>
      </p:sp>
      <p:sp>
        <p:nvSpPr>
          <p:cNvPr id="3" name="Content Placeholder 2"/>
          <p:cNvSpPr>
            <a:spLocks noGrp="1"/>
          </p:cNvSpPr>
          <p:nvPr>
            <p:ph idx="1"/>
          </p:nvPr>
        </p:nvSpPr>
        <p:spPr>
          <a:xfrm>
            <a:off x="990600" y="1295400"/>
            <a:ext cx="8153400" cy="4800600"/>
          </a:xfrm>
        </p:spPr>
        <p:txBody>
          <a:bodyPr/>
          <a:lstStyle/>
          <a:p>
            <a:r>
              <a:rPr lang="en-US" dirty="0"/>
              <a:t>Pseudo classes are identifiers that are understood </a:t>
            </a:r>
            <a:r>
              <a:rPr lang="en-US" dirty="0" smtClean="0"/>
              <a:t>by user </a:t>
            </a:r>
            <a:r>
              <a:rPr lang="en-US" dirty="0"/>
              <a:t>agents and apply to elements of certain </a:t>
            </a:r>
            <a:r>
              <a:rPr lang="en-US" dirty="0" smtClean="0"/>
              <a:t>types without </a:t>
            </a:r>
            <a:r>
              <a:rPr lang="en-US" dirty="0"/>
              <a:t>the elements having to be explicitly styled.</a:t>
            </a:r>
          </a:p>
          <a:p>
            <a:pPr lvl="1"/>
            <a:r>
              <a:rPr lang="en-US" dirty="0" smtClean="0"/>
              <a:t>E.g</a:t>
            </a:r>
            <a:r>
              <a:rPr lang="en-US" dirty="0"/>
              <a:t>. Anchor styles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52673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751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a:t>
            </a:r>
          </a:p>
        </p:txBody>
      </p:sp>
      <p:sp>
        <p:nvSpPr>
          <p:cNvPr id="3" name="Content Placeholder 2"/>
          <p:cNvSpPr>
            <a:spLocks noGrp="1"/>
          </p:cNvSpPr>
          <p:nvPr>
            <p:ph idx="1"/>
          </p:nvPr>
        </p:nvSpPr>
        <p:spPr>
          <a:xfrm>
            <a:off x="304800" y="1447800"/>
            <a:ext cx="8628888" cy="5410200"/>
          </a:xfrm>
        </p:spPr>
        <p:txBody>
          <a:bodyPr>
            <a:normAutofit fontScale="85000" lnSpcReduction="20000"/>
          </a:bodyPr>
          <a:lstStyle/>
          <a:p>
            <a:r>
              <a:rPr lang="en-US" dirty="0" smtClean="0"/>
              <a:t>Fonts are </a:t>
            </a:r>
            <a:r>
              <a:rPr lang="en-US" dirty="0"/>
              <a:t>styled collection of letters and </a:t>
            </a:r>
            <a:r>
              <a:rPr lang="en-US" dirty="0" smtClean="0"/>
              <a:t>symbols. Different </a:t>
            </a:r>
            <a:r>
              <a:rPr lang="en-US" dirty="0"/>
              <a:t>fonts can be used to convey </a:t>
            </a:r>
            <a:r>
              <a:rPr lang="en-US" dirty="0" smtClean="0"/>
              <a:t>different information</a:t>
            </a:r>
            <a:r>
              <a:rPr lang="en-US" dirty="0"/>
              <a:t>. </a:t>
            </a:r>
            <a:endParaRPr lang="en-US" dirty="0" smtClean="0"/>
          </a:p>
          <a:p>
            <a:r>
              <a:rPr lang="en-US" dirty="0" smtClean="0"/>
              <a:t>CSS </a:t>
            </a:r>
            <a:r>
              <a:rPr lang="en-US" dirty="0"/>
              <a:t>supports five different font family types:</a:t>
            </a:r>
          </a:p>
          <a:p>
            <a:pPr lvl="1"/>
            <a:r>
              <a:rPr lang="en-US" dirty="0" smtClean="0"/>
              <a:t> </a:t>
            </a:r>
            <a:r>
              <a:rPr lang="en-US" b="1" dirty="0"/>
              <a:t>Serif fonts </a:t>
            </a:r>
            <a:r>
              <a:rPr lang="en-US" dirty="0"/>
              <a:t>They are used in body text; the finishing strokes, flared </a:t>
            </a:r>
            <a:r>
              <a:rPr lang="en-US" dirty="0" smtClean="0"/>
              <a:t>or tapering </a:t>
            </a:r>
            <a:r>
              <a:rPr lang="en-US" dirty="0"/>
              <a:t>ends, or </a:t>
            </a:r>
            <a:r>
              <a:rPr lang="en-US" dirty="0" err="1"/>
              <a:t>serifed</a:t>
            </a:r>
            <a:r>
              <a:rPr lang="en-US" dirty="0"/>
              <a:t> endings, make the lines of characters flow </a:t>
            </a:r>
            <a:r>
              <a:rPr lang="en-US" dirty="0" smtClean="0"/>
              <a:t>and tend </a:t>
            </a:r>
            <a:r>
              <a:rPr lang="en-US" dirty="0"/>
              <a:t>to be easier on the eyes.</a:t>
            </a:r>
          </a:p>
          <a:p>
            <a:pPr lvl="1"/>
            <a:r>
              <a:rPr lang="en-US" b="1" dirty="0" smtClean="0"/>
              <a:t>Sans </a:t>
            </a:r>
            <a:r>
              <a:rPr lang="en-US" b="1" dirty="0"/>
              <a:t>serif fonts </a:t>
            </a:r>
            <a:r>
              <a:rPr lang="en-US" dirty="0"/>
              <a:t>They are used for headings or other large </a:t>
            </a:r>
            <a:r>
              <a:rPr lang="en-US" dirty="0" smtClean="0"/>
              <a:t>areas of </a:t>
            </a:r>
            <a:r>
              <a:rPr lang="en-US" dirty="0"/>
              <a:t>emphasis.</a:t>
            </a:r>
          </a:p>
          <a:p>
            <a:pPr lvl="1"/>
            <a:r>
              <a:rPr lang="en-US" b="1" dirty="0" smtClean="0"/>
              <a:t>Cursive </a:t>
            </a:r>
            <a:r>
              <a:rPr lang="en-US" b="1" dirty="0"/>
              <a:t>fonts </a:t>
            </a:r>
            <a:r>
              <a:rPr lang="en-US" dirty="0"/>
              <a:t>They are used in extreme cases where </a:t>
            </a:r>
            <a:r>
              <a:rPr lang="en-US" dirty="0" smtClean="0"/>
              <a:t>emphasis is </a:t>
            </a:r>
            <a:r>
              <a:rPr lang="en-US" dirty="0"/>
              <a:t>on ornamentation rather than legibility.</a:t>
            </a:r>
          </a:p>
          <a:p>
            <a:pPr lvl="1"/>
            <a:r>
              <a:rPr lang="en-US" b="1" dirty="0" smtClean="0"/>
              <a:t>Fantasy </a:t>
            </a:r>
            <a:r>
              <a:rPr lang="en-US" b="1" dirty="0"/>
              <a:t>fonts </a:t>
            </a:r>
            <a:r>
              <a:rPr lang="en-US" dirty="0"/>
              <a:t>They are used for logos and other </a:t>
            </a:r>
            <a:r>
              <a:rPr lang="en-US" dirty="0" smtClean="0"/>
              <a:t>ornamentation purposes </a:t>
            </a:r>
            <a:r>
              <a:rPr lang="en-US" dirty="0"/>
              <a:t>where legibility is secondary.</a:t>
            </a:r>
          </a:p>
          <a:p>
            <a:pPr lvl="1"/>
            <a:r>
              <a:rPr lang="en-US" b="1" dirty="0" err="1" smtClean="0"/>
              <a:t>Monospace</a:t>
            </a:r>
            <a:r>
              <a:rPr lang="en-US" b="1" dirty="0" smtClean="0"/>
              <a:t> </a:t>
            </a:r>
            <a:r>
              <a:rPr lang="en-US" b="1" dirty="0"/>
              <a:t>fonts </a:t>
            </a:r>
            <a:r>
              <a:rPr lang="en-US" dirty="0"/>
              <a:t>They are used in code </a:t>
            </a:r>
            <a:r>
              <a:rPr lang="en-US" dirty="0" smtClean="0"/>
              <a:t>listings and </a:t>
            </a:r>
            <a:r>
              <a:rPr lang="en-US" dirty="0"/>
              <a:t>other approximating terminal output.</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0579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 Characteristics</a:t>
            </a:r>
          </a:p>
        </p:txBody>
      </p:sp>
      <p:sp>
        <p:nvSpPr>
          <p:cNvPr id="3" name="Content Placeholder 2"/>
          <p:cNvSpPr>
            <a:spLocks noGrp="1"/>
          </p:cNvSpPr>
          <p:nvPr>
            <p:ph idx="1"/>
          </p:nvPr>
        </p:nvSpPr>
        <p:spPr>
          <a:xfrm>
            <a:off x="1435608" y="1447800"/>
            <a:ext cx="6870192" cy="3352800"/>
          </a:xfrm>
        </p:spPr>
        <p:txBody>
          <a:bodyPr>
            <a:normAutofit fontScale="77500" lnSpcReduction="20000"/>
          </a:bodyPr>
          <a:lstStyle/>
          <a:p>
            <a:r>
              <a:rPr lang="en-US" dirty="0"/>
              <a:t>Fonts are mapped according to a system similar to </a:t>
            </a:r>
            <a:r>
              <a:rPr lang="en-US" dirty="0" smtClean="0"/>
              <a:t>ruled paper</a:t>
            </a:r>
            <a:r>
              <a:rPr lang="en-US" dirty="0"/>
              <a:t>.</a:t>
            </a:r>
          </a:p>
          <a:p>
            <a:pPr lvl="1"/>
            <a:r>
              <a:rPr lang="en-US" dirty="0" smtClean="0"/>
              <a:t>The </a:t>
            </a:r>
            <a:r>
              <a:rPr lang="en-US" dirty="0"/>
              <a:t>line that the characters or symbols sit on is called </a:t>
            </a:r>
            <a:r>
              <a:rPr lang="en-US" dirty="0" smtClean="0"/>
              <a:t>the </a:t>
            </a:r>
            <a:r>
              <a:rPr lang="en-US" b="1" dirty="0" smtClean="0"/>
              <a:t>baseline</a:t>
            </a:r>
            <a:r>
              <a:rPr lang="en-US" dirty="0"/>
              <a:t>.</a:t>
            </a:r>
          </a:p>
          <a:p>
            <a:pPr lvl="1"/>
            <a:r>
              <a:rPr lang="en-US" dirty="0" smtClean="0"/>
              <a:t>The </a:t>
            </a:r>
            <a:r>
              <a:rPr lang="en-US" dirty="0"/>
              <a:t>distance between the baseline and the top of </a:t>
            </a:r>
            <a:r>
              <a:rPr lang="en-US" dirty="0" smtClean="0"/>
              <a:t>the highest</a:t>
            </a:r>
            <a:r>
              <a:rPr lang="en-US" dirty="0"/>
              <a:t> </a:t>
            </a:r>
            <a:r>
              <a:rPr lang="en-US" dirty="0" smtClean="0"/>
              <a:t>characters </a:t>
            </a:r>
            <a:r>
              <a:rPr lang="en-US" dirty="0"/>
              <a:t>(usually capital letters and lowercase letters such </a:t>
            </a:r>
            <a:r>
              <a:rPr lang="en-US" dirty="0" smtClean="0"/>
              <a:t>as l</a:t>
            </a:r>
            <a:r>
              <a:rPr lang="en-US" dirty="0"/>
              <a:t>, f or t ) is known as the </a:t>
            </a:r>
            <a:r>
              <a:rPr lang="en-US" b="1" dirty="0"/>
              <a:t>ascension</a:t>
            </a:r>
            <a:r>
              <a:rPr lang="en-US" dirty="0"/>
              <a:t>.</a:t>
            </a:r>
          </a:p>
          <a:p>
            <a:pPr lvl="1"/>
            <a:r>
              <a:rPr lang="en-US" dirty="0" smtClean="0"/>
              <a:t> The </a:t>
            </a:r>
            <a:r>
              <a:rPr lang="en-US" dirty="0"/>
              <a:t>distance between the baseline and the lowest point </a:t>
            </a:r>
            <a:r>
              <a:rPr lang="en-US" dirty="0" smtClean="0"/>
              <a:t>of characters </a:t>
            </a:r>
            <a:r>
              <a:rPr lang="en-US" dirty="0"/>
              <a:t>that dip below it (such as p, g or q) is known as </a:t>
            </a:r>
            <a:r>
              <a:rPr lang="en-US" dirty="0" smtClean="0"/>
              <a:t>the </a:t>
            </a:r>
            <a:r>
              <a:rPr lang="en-US" b="1" dirty="0" err="1" smtClean="0"/>
              <a:t>descension</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29200"/>
            <a:ext cx="61531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253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Font Family</a:t>
            </a:r>
          </a:p>
        </p:txBody>
      </p:sp>
      <p:sp>
        <p:nvSpPr>
          <p:cNvPr id="3" name="Content Placeholder 2"/>
          <p:cNvSpPr>
            <a:spLocks noGrp="1"/>
          </p:cNvSpPr>
          <p:nvPr>
            <p:ph idx="1"/>
          </p:nvPr>
        </p:nvSpPr>
        <p:spPr/>
        <p:txBody>
          <a:bodyPr/>
          <a:lstStyle/>
          <a:p>
            <a:r>
              <a:rPr lang="en-US" dirty="0"/>
              <a:t>The font-family property defines the font or fonts </a:t>
            </a:r>
            <a:r>
              <a:rPr lang="en-US" dirty="0" smtClean="0"/>
              <a:t>should be </a:t>
            </a:r>
            <a:r>
              <a:rPr lang="en-US" dirty="0"/>
              <a:t>used for elements in the document.</a:t>
            </a:r>
          </a:p>
          <a:p>
            <a:r>
              <a:rPr lang="en-US" dirty="0" smtClean="0"/>
              <a:t>More </a:t>
            </a:r>
            <a:r>
              <a:rPr lang="en-US" dirty="0"/>
              <a:t>than one font family names is defined with </a:t>
            </a:r>
            <a:r>
              <a:rPr lang="en-US" dirty="0" smtClean="0"/>
              <a:t>a generic </a:t>
            </a:r>
            <a:r>
              <a:rPr lang="en-US" dirty="0"/>
              <a:t>family name for versatility.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00600"/>
            <a:ext cx="61912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783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Font Family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1664"/>
            <a:ext cx="7543800" cy="530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37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Font Properties</a:t>
            </a:r>
          </a:p>
        </p:txBody>
      </p:sp>
      <p:sp>
        <p:nvSpPr>
          <p:cNvPr id="3" name="Content Placeholder 2"/>
          <p:cNvSpPr>
            <a:spLocks noGrp="1"/>
          </p:cNvSpPr>
          <p:nvPr>
            <p:ph idx="1"/>
          </p:nvPr>
        </p:nvSpPr>
        <p:spPr>
          <a:xfrm>
            <a:off x="1435608" y="1447800"/>
            <a:ext cx="7498080" cy="5181600"/>
          </a:xfrm>
        </p:spPr>
        <p:txBody>
          <a:bodyPr>
            <a:normAutofit fontScale="92500" lnSpcReduction="20000"/>
          </a:bodyPr>
          <a:lstStyle/>
          <a:p>
            <a:r>
              <a:rPr lang="en-US" dirty="0"/>
              <a:t>Font sizing</a:t>
            </a:r>
          </a:p>
          <a:p>
            <a:pPr lvl="1"/>
            <a:r>
              <a:rPr lang="en-US" dirty="0"/>
              <a:t>– Two properties can be used to control font </a:t>
            </a:r>
            <a:r>
              <a:rPr lang="en-US" dirty="0" smtClean="0"/>
              <a:t>sizing: </a:t>
            </a:r>
            <a:r>
              <a:rPr lang="en-US" b="1" dirty="0" smtClean="0"/>
              <a:t>font-size </a:t>
            </a:r>
            <a:r>
              <a:rPr lang="en-US" dirty="0"/>
              <a:t>and </a:t>
            </a:r>
            <a:r>
              <a:rPr lang="en-US" b="1" dirty="0"/>
              <a:t>font-size-adjust</a:t>
            </a:r>
            <a:r>
              <a:rPr lang="en-US" dirty="0"/>
              <a:t>. </a:t>
            </a:r>
            <a:r>
              <a:rPr lang="en-US" dirty="0" smtClean="0"/>
              <a:t>Both properties </a:t>
            </a:r>
            <a:r>
              <a:rPr lang="en-US" dirty="0"/>
              <a:t>can adjust a font absolutely or relative </a:t>
            </a:r>
            <a:r>
              <a:rPr lang="en-US" dirty="0" smtClean="0"/>
              <a:t>to the </a:t>
            </a:r>
            <a:r>
              <a:rPr lang="en-US" dirty="0"/>
              <a:t>current font size.</a:t>
            </a:r>
          </a:p>
          <a:p>
            <a:r>
              <a:rPr lang="en-US" dirty="0" smtClean="0"/>
              <a:t> </a:t>
            </a:r>
            <a:r>
              <a:rPr lang="en-US" dirty="0"/>
              <a:t>Font styling</a:t>
            </a:r>
          </a:p>
          <a:p>
            <a:pPr lvl="1"/>
            <a:r>
              <a:rPr lang="en-US" dirty="0" smtClean="0"/>
              <a:t>Four </a:t>
            </a:r>
            <a:r>
              <a:rPr lang="en-US" dirty="0"/>
              <a:t>properties can be used to affect font </a:t>
            </a:r>
            <a:r>
              <a:rPr lang="en-US" dirty="0" smtClean="0"/>
              <a:t>styling: </a:t>
            </a:r>
            <a:r>
              <a:rPr lang="en-US" b="1" dirty="0" smtClean="0"/>
              <a:t>font-style</a:t>
            </a:r>
            <a:r>
              <a:rPr lang="en-US" dirty="0"/>
              <a:t>, </a:t>
            </a:r>
            <a:r>
              <a:rPr lang="en-US" b="1" dirty="0"/>
              <a:t>font-variant</a:t>
            </a:r>
            <a:r>
              <a:rPr lang="en-US" dirty="0"/>
              <a:t>, </a:t>
            </a:r>
            <a:r>
              <a:rPr lang="en-US" b="1" dirty="0"/>
              <a:t>font-weight</a:t>
            </a:r>
            <a:r>
              <a:rPr lang="en-US" dirty="0"/>
              <a:t>, </a:t>
            </a:r>
            <a:r>
              <a:rPr lang="en-US" dirty="0" smtClean="0"/>
              <a:t>and </a:t>
            </a:r>
            <a:r>
              <a:rPr lang="en-US" b="1" dirty="0" smtClean="0"/>
              <a:t>font-stretch</a:t>
            </a:r>
            <a:r>
              <a:rPr lang="en-US" b="1" dirty="0"/>
              <a:t>.</a:t>
            </a:r>
          </a:p>
          <a:p>
            <a:r>
              <a:rPr lang="en-US" dirty="0" smtClean="0"/>
              <a:t>Line </a:t>
            </a:r>
            <a:r>
              <a:rPr lang="en-US" dirty="0"/>
              <a:t>spacing</a:t>
            </a:r>
          </a:p>
          <a:p>
            <a:pPr lvl="1"/>
            <a:r>
              <a:rPr lang="en-US" dirty="0" smtClean="0"/>
              <a:t>The </a:t>
            </a:r>
            <a:r>
              <a:rPr lang="en-US" b="1" dirty="0"/>
              <a:t>line-height </a:t>
            </a:r>
            <a:r>
              <a:rPr lang="en-US" dirty="0"/>
              <a:t>property controls the line height </a:t>
            </a:r>
            <a:r>
              <a:rPr lang="en-US" dirty="0" smtClean="0"/>
              <a:t>of text</a:t>
            </a:r>
            <a:r>
              <a:rPr lang="en-US" dirty="0"/>
              <a:t>, i.e. the distance between the baseline of </a:t>
            </a:r>
            <a:r>
              <a:rPr lang="en-US" dirty="0" smtClean="0"/>
              <a:t>two vertically </a:t>
            </a:r>
            <a:r>
              <a:rPr lang="en-US" dirty="0"/>
              <a:t>stacked lines of text.</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419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-Code</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765559"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9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a:t>
            </a:r>
            <a:endParaRPr lang="en-US" dirty="0"/>
          </a:p>
        </p:txBody>
      </p:sp>
      <p:sp>
        <p:nvSpPr>
          <p:cNvPr id="3" name="Content Placeholder 2"/>
          <p:cNvSpPr>
            <a:spLocks noGrp="1"/>
          </p:cNvSpPr>
          <p:nvPr>
            <p:ph idx="1"/>
          </p:nvPr>
        </p:nvSpPr>
        <p:spPr/>
        <p:txBody>
          <a:bodyPr/>
          <a:lstStyle/>
          <a:p>
            <a:r>
              <a:rPr lang="en-US" dirty="0"/>
              <a:t>Use style sheets </a:t>
            </a:r>
            <a:r>
              <a:rPr lang="en-US" dirty="0" smtClean="0"/>
              <a:t>to </a:t>
            </a:r>
            <a:r>
              <a:rPr lang="en-US" dirty="0"/>
              <a:t>enhance the user interface of a web site.</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560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View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7400925" cy="269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627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normAutofit fontScale="92500" lnSpcReduction="20000"/>
          </a:bodyPr>
          <a:lstStyle/>
          <a:p>
            <a:r>
              <a:rPr lang="en-US" dirty="0"/>
              <a:t>CSS options for defining colors can </a:t>
            </a:r>
            <a:r>
              <a:rPr lang="en-US" dirty="0" smtClean="0"/>
              <a:t>entirely replace </a:t>
            </a:r>
            <a:r>
              <a:rPr lang="en-US" dirty="0"/>
              <a:t>the color attributes in plain HTML. </a:t>
            </a:r>
            <a:r>
              <a:rPr lang="en-US" dirty="0" smtClean="0"/>
              <a:t>In addition </a:t>
            </a:r>
            <a:r>
              <a:rPr lang="en-US" dirty="0"/>
              <a:t>CSS has the following advantages:</a:t>
            </a:r>
          </a:p>
          <a:p>
            <a:pPr lvl="1"/>
            <a:r>
              <a:rPr lang="en-US" dirty="0" smtClean="0"/>
              <a:t> </a:t>
            </a:r>
            <a:r>
              <a:rPr lang="en-US" dirty="0"/>
              <a:t>In plain HTML, when you wanted to create an </a:t>
            </a:r>
            <a:r>
              <a:rPr lang="en-US" dirty="0" smtClean="0"/>
              <a:t>area with </a:t>
            </a:r>
            <a:r>
              <a:rPr lang="en-US" dirty="0"/>
              <a:t>a specified color, you were forced to create </a:t>
            </a:r>
            <a:r>
              <a:rPr lang="en-US" dirty="0" smtClean="0"/>
              <a:t>a table</a:t>
            </a:r>
            <a:r>
              <a:rPr lang="en-US" dirty="0"/>
              <a:t>. However, with CSS, you can define an area </a:t>
            </a:r>
            <a:r>
              <a:rPr lang="en-US" dirty="0" smtClean="0"/>
              <a:t>to have </a:t>
            </a:r>
            <a:r>
              <a:rPr lang="en-US" dirty="0"/>
              <a:t>a specific color without that area being part of </a:t>
            </a:r>
            <a:r>
              <a:rPr lang="en-US" dirty="0" smtClean="0"/>
              <a:t>a  table</a:t>
            </a:r>
            <a:r>
              <a:rPr lang="en-US" dirty="0"/>
              <a:t>.</a:t>
            </a:r>
          </a:p>
          <a:p>
            <a:pPr lvl="1"/>
            <a:r>
              <a:rPr lang="en-US" dirty="0" smtClean="0"/>
              <a:t>In </a:t>
            </a:r>
            <a:r>
              <a:rPr lang="en-US" dirty="0"/>
              <a:t>plain HTML, specially when working with </a:t>
            </a:r>
            <a:r>
              <a:rPr lang="en-US" dirty="0" smtClean="0"/>
              <a:t>tables, you </a:t>
            </a:r>
            <a:r>
              <a:rPr lang="en-US" dirty="0"/>
              <a:t>had to specify font attributes and colors etc. </a:t>
            </a:r>
            <a:r>
              <a:rPr lang="en-US" dirty="0" smtClean="0"/>
              <a:t>for each </a:t>
            </a:r>
            <a:r>
              <a:rPr lang="en-US" dirty="0"/>
              <a:t>and every table cell. However, with CSS </a:t>
            </a:r>
            <a:r>
              <a:rPr lang="en-US" dirty="0" smtClean="0"/>
              <a:t>you can </a:t>
            </a:r>
            <a:r>
              <a:rPr lang="en-US" dirty="0"/>
              <a:t>simply refer to a certain class.</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90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Specifying a Color</a:t>
            </a:r>
          </a:p>
        </p:txBody>
      </p:sp>
      <p:sp>
        <p:nvSpPr>
          <p:cNvPr id="3" name="Content Placeholder 2"/>
          <p:cNvSpPr>
            <a:spLocks noGrp="1"/>
          </p:cNvSpPr>
          <p:nvPr>
            <p:ph idx="1"/>
          </p:nvPr>
        </p:nvSpPr>
        <p:spPr/>
        <p:txBody>
          <a:bodyPr>
            <a:normAutofit fontScale="92500" lnSpcReduction="20000"/>
          </a:bodyPr>
          <a:lstStyle/>
          <a:p>
            <a:r>
              <a:rPr lang="en-US" dirty="0"/>
              <a:t>The color value can be expressed using one </a:t>
            </a:r>
            <a:r>
              <a:rPr lang="en-US" dirty="0" smtClean="0"/>
              <a:t>of three </a:t>
            </a:r>
            <a:r>
              <a:rPr lang="en-US" dirty="0"/>
              <a:t>methods:</a:t>
            </a:r>
          </a:p>
          <a:p>
            <a:pPr marL="813816" lvl="1" indent="-457200"/>
            <a:r>
              <a:rPr lang="en-US" dirty="0" smtClean="0"/>
              <a:t>Color </a:t>
            </a:r>
            <a:r>
              <a:rPr lang="en-US" dirty="0"/>
              <a:t>keywords</a:t>
            </a:r>
          </a:p>
          <a:p>
            <a:pPr lvl="2"/>
            <a:r>
              <a:rPr lang="en-US" dirty="0" smtClean="0"/>
              <a:t> </a:t>
            </a:r>
            <a:r>
              <a:rPr lang="en-US" dirty="0"/>
              <a:t>blue, black, green, and so on</a:t>
            </a:r>
          </a:p>
          <a:p>
            <a:pPr lvl="1"/>
            <a:r>
              <a:rPr lang="en-US" dirty="0" smtClean="0"/>
              <a:t>Color </a:t>
            </a:r>
            <a:r>
              <a:rPr lang="en-US" dirty="0"/>
              <a:t>hexadecimal values</a:t>
            </a:r>
          </a:p>
          <a:p>
            <a:pPr lvl="2"/>
            <a:r>
              <a:rPr lang="en-US" dirty="0" smtClean="0"/>
              <a:t>values </a:t>
            </a:r>
            <a:r>
              <a:rPr lang="en-US" dirty="0"/>
              <a:t>specified in the form #</a:t>
            </a:r>
            <a:r>
              <a:rPr lang="en-US" dirty="0" err="1"/>
              <a:t>rrggbb</a:t>
            </a:r>
            <a:endParaRPr lang="en-US" dirty="0"/>
          </a:p>
          <a:p>
            <a:pPr lvl="2"/>
            <a:r>
              <a:rPr lang="en-US" dirty="0" smtClean="0"/>
              <a:t>•E.g</a:t>
            </a:r>
            <a:r>
              <a:rPr lang="en-US" dirty="0"/>
              <a:t>. #FF0000 for red, #000000 for black</a:t>
            </a:r>
          </a:p>
          <a:p>
            <a:pPr lvl="1"/>
            <a:r>
              <a:rPr lang="en-US" dirty="0"/>
              <a:t>– Color decimal or percentage values</a:t>
            </a:r>
          </a:p>
          <a:p>
            <a:pPr lvl="2"/>
            <a:r>
              <a:rPr lang="en-US" dirty="0" smtClean="0"/>
              <a:t> </a:t>
            </a:r>
            <a:r>
              <a:rPr lang="en-US" dirty="0"/>
              <a:t>Values specified using the </a:t>
            </a:r>
            <a:r>
              <a:rPr lang="en-US" dirty="0" err="1"/>
              <a:t>rgb</a:t>
            </a:r>
            <a:r>
              <a:rPr lang="en-US" dirty="0"/>
              <a:t>() function. The value can </a:t>
            </a:r>
            <a:r>
              <a:rPr lang="en-US" dirty="0" smtClean="0"/>
              <a:t>be an </a:t>
            </a:r>
            <a:r>
              <a:rPr lang="en-US" dirty="0"/>
              <a:t>integer between 0 and 255 or a percentage.</a:t>
            </a:r>
          </a:p>
          <a:p>
            <a:pPr lvl="2"/>
            <a:r>
              <a:rPr lang="en-US" dirty="0" smtClean="0"/>
              <a:t>E.g</a:t>
            </a:r>
            <a:r>
              <a:rPr lang="en-US" dirty="0"/>
              <a:t>. </a:t>
            </a:r>
            <a:r>
              <a:rPr lang="en-US" dirty="0" err="1"/>
              <a:t>rgb</a:t>
            </a:r>
            <a:r>
              <a:rPr lang="en-US" dirty="0"/>
              <a:t>(100, 0, 100), </a:t>
            </a:r>
            <a:r>
              <a:rPr lang="en-US" dirty="0" err="1"/>
              <a:t>rgb</a:t>
            </a:r>
            <a:r>
              <a:rPr lang="en-US" dirty="0"/>
              <a:t>(50%, 0, 50%)</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2693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Specifying a Color</a:t>
            </a:r>
          </a:p>
        </p:txBody>
      </p:sp>
      <p:sp>
        <p:nvSpPr>
          <p:cNvPr id="3" name="Content Placeholder 2"/>
          <p:cNvSpPr>
            <a:spLocks noGrp="1"/>
          </p:cNvSpPr>
          <p:nvPr>
            <p:ph idx="1"/>
          </p:nvPr>
        </p:nvSpPr>
        <p:spPr>
          <a:xfrm>
            <a:off x="1066800" y="1447800"/>
            <a:ext cx="8077200" cy="4800600"/>
          </a:xfrm>
        </p:spPr>
        <p:txBody>
          <a:bodyPr>
            <a:normAutofit/>
          </a:bodyPr>
          <a:lstStyle/>
          <a:p>
            <a:r>
              <a:rPr lang="en-US" dirty="0"/>
              <a:t>Most elements in a HTML document have two </a:t>
            </a:r>
            <a:r>
              <a:rPr lang="en-US" dirty="0" smtClean="0"/>
              <a:t>color properties</a:t>
            </a:r>
            <a:r>
              <a:rPr lang="en-US" dirty="0"/>
              <a:t>: a foreground color and a background color.</a:t>
            </a:r>
          </a:p>
          <a:p>
            <a:pPr lvl="1"/>
            <a:r>
              <a:rPr lang="en-US" dirty="0" smtClean="0"/>
              <a:t>Setting </a:t>
            </a:r>
            <a:r>
              <a:rPr lang="en-US" dirty="0"/>
              <a:t>the foreground color for contents</a:t>
            </a:r>
          </a:p>
          <a:p>
            <a:pPr marL="402336" lvl="1" indent="0">
              <a:buNone/>
            </a:pPr>
            <a:r>
              <a:rPr lang="en-US" b="1" dirty="0" smtClean="0"/>
              <a:t>  color</a:t>
            </a:r>
            <a:r>
              <a:rPr lang="en-US" b="1" dirty="0"/>
              <a:t>: &lt;</a:t>
            </a:r>
            <a:r>
              <a:rPr lang="en-US" b="1" dirty="0" err="1"/>
              <a:t>color_value</a:t>
            </a:r>
            <a:r>
              <a:rPr lang="en-US" b="1" dirty="0"/>
              <a:t>&gt;;</a:t>
            </a:r>
          </a:p>
          <a:p>
            <a:pPr lvl="1"/>
            <a:r>
              <a:rPr lang="en-US" dirty="0" smtClean="0"/>
              <a:t>Setting </a:t>
            </a:r>
            <a:r>
              <a:rPr lang="en-US" dirty="0"/>
              <a:t>the background color for an area</a:t>
            </a:r>
          </a:p>
          <a:p>
            <a:pPr marL="402336" lvl="1" indent="0">
              <a:buNone/>
            </a:pPr>
            <a:r>
              <a:rPr lang="en-US" b="1" dirty="0" smtClean="0"/>
              <a:t>  background-color</a:t>
            </a:r>
            <a:r>
              <a:rPr lang="en-US" b="1" dirty="0"/>
              <a:t>: &lt;</a:t>
            </a:r>
            <a:r>
              <a:rPr lang="en-US" b="1" dirty="0" err="1"/>
              <a:t>color_value</a:t>
            </a:r>
            <a:r>
              <a:rPr lang="en-US" b="1" dirty="0"/>
              <a:t>&gt;;</a:t>
            </a:r>
          </a:p>
          <a:p>
            <a:pPr lvl="1"/>
            <a:r>
              <a:rPr lang="en-US" dirty="0" smtClean="0"/>
              <a:t> </a:t>
            </a:r>
            <a:r>
              <a:rPr lang="en-US" dirty="0"/>
              <a:t>Setting a background image to fill out an </a:t>
            </a:r>
            <a:r>
              <a:rPr lang="en-US" dirty="0" smtClean="0"/>
              <a:t>area </a:t>
            </a:r>
            <a:r>
              <a:rPr lang="en-US" b="1" dirty="0" smtClean="0"/>
              <a:t>background-image: </a:t>
            </a:r>
            <a:r>
              <a:rPr lang="en-US" b="1" dirty="0" err="1" smtClean="0"/>
              <a:t>url</a:t>
            </a:r>
            <a:r>
              <a:rPr lang="en-US" b="1" dirty="0"/>
              <a:t>(“&lt;</a:t>
            </a:r>
            <a:r>
              <a:rPr lang="en-US" b="1" dirty="0" err="1"/>
              <a:t>url_to_image</a:t>
            </a:r>
            <a:r>
              <a:rPr lang="en-US" b="1" dirty="0"/>
              <a:t>&gt;”);</a:t>
            </a:r>
            <a:endParaRPr lang="en-US" dirty="0"/>
          </a:p>
        </p:txBody>
      </p:sp>
    </p:spTree>
    <p:extLst>
      <p:ext uri="{BB962C8B-B14F-4D97-AF65-F5344CB8AC3E}">
        <p14:creationId xmlns:p14="http://schemas.microsoft.com/office/powerpoint/2010/main" val="3803176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Code</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3999"/>
            <a:ext cx="7820718" cy="526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284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sp>
        <p:nvSpPr>
          <p:cNvPr id="3" name="Content Placeholder 2"/>
          <p:cNvSpPr>
            <a:spLocks noGrp="1"/>
          </p:cNvSpPr>
          <p:nvPr>
            <p:ph idx="1"/>
          </p:nvPr>
        </p:nvSpPr>
        <p:spPr>
          <a:xfrm>
            <a:off x="914400" y="1447800"/>
            <a:ext cx="8019288" cy="4800600"/>
          </a:xfrm>
        </p:spPr>
        <p:txBody>
          <a:bodyPr/>
          <a:lstStyle/>
          <a:p>
            <a:pPr marL="82296" indent="0">
              <a:buNone/>
            </a:pPr>
            <a:r>
              <a:rPr lang="en-US" dirty="0" smtClean="0"/>
              <a:t>    CSS </a:t>
            </a:r>
            <a:r>
              <a:rPr lang="en-US" dirty="0"/>
              <a:t>properties available for table attributes: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968" y="2209800"/>
            <a:ext cx="70770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124712" y="1905000"/>
            <a:ext cx="8019288"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t>:</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181725"/>
            <a:ext cx="9715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5565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Borders</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447799"/>
            <a:ext cx="7500937" cy="529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0935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07112"/>
            <a:ext cx="3505200" cy="235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3892867" y="4666135"/>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836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Cascading Style Sheet</a:t>
            </a:r>
            <a:endParaRPr lang="en-US" dirty="0"/>
          </a:p>
        </p:txBody>
      </p:sp>
      <p:sp>
        <p:nvSpPr>
          <p:cNvPr id="3" name="Content Placeholder 2"/>
          <p:cNvSpPr>
            <a:spLocks noGrp="1"/>
          </p:cNvSpPr>
          <p:nvPr>
            <p:ph idx="1"/>
          </p:nvPr>
        </p:nvSpPr>
        <p:spPr/>
        <p:txBody>
          <a:bodyPr>
            <a:normAutofit/>
          </a:bodyPr>
          <a:lstStyle/>
          <a:p>
            <a:r>
              <a:rPr lang="en-US" dirty="0"/>
              <a:t>Cascading Style Sheet (CSS) is a style </a:t>
            </a:r>
            <a:r>
              <a:rPr lang="en-US" dirty="0" smtClean="0"/>
              <a:t>sheet language </a:t>
            </a:r>
            <a:r>
              <a:rPr lang="en-US" dirty="0"/>
              <a:t>used to describe the presentation of </a:t>
            </a:r>
            <a:r>
              <a:rPr lang="en-US" dirty="0" smtClean="0"/>
              <a:t>a document </a:t>
            </a:r>
            <a:r>
              <a:rPr lang="en-US" dirty="0"/>
              <a:t>written in a markup language (</a:t>
            </a:r>
            <a:r>
              <a:rPr lang="en-US" dirty="0" smtClean="0"/>
              <a:t>e.g. HTML </a:t>
            </a:r>
            <a:r>
              <a:rPr lang="en-US" dirty="0"/>
              <a:t>and XHTML).</a:t>
            </a:r>
          </a:p>
          <a:p>
            <a:r>
              <a:rPr lang="en-US" dirty="0" smtClean="0"/>
              <a:t>CSS </a:t>
            </a:r>
            <a:r>
              <a:rPr lang="en-US" dirty="0"/>
              <a:t>is a list of statements (rules) that </a:t>
            </a:r>
            <a:r>
              <a:rPr lang="en-US" dirty="0" smtClean="0"/>
              <a:t>define colors</a:t>
            </a:r>
            <a:r>
              <a:rPr lang="en-US" dirty="0"/>
              <a:t>, fonts, layout, and other aspects to </a:t>
            </a:r>
            <a:r>
              <a:rPr lang="en-US" dirty="0" smtClean="0"/>
              <a:t>HTML elements</a:t>
            </a:r>
            <a:r>
              <a:rPr lang="en-US" dirty="0"/>
              <a:t>.</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878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Style Sheets?</a:t>
            </a:r>
          </a:p>
        </p:txBody>
      </p:sp>
      <p:sp>
        <p:nvSpPr>
          <p:cNvPr id="3" name="Content Placeholder 2"/>
          <p:cNvSpPr>
            <a:spLocks noGrp="1"/>
          </p:cNvSpPr>
          <p:nvPr>
            <p:ph idx="1"/>
          </p:nvPr>
        </p:nvSpPr>
        <p:spPr>
          <a:xfrm>
            <a:off x="1219200" y="1447800"/>
            <a:ext cx="7714488" cy="4800600"/>
          </a:xfrm>
        </p:spPr>
        <p:txBody>
          <a:bodyPr>
            <a:normAutofit fontScale="92500" lnSpcReduction="20000"/>
          </a:bodyPr>
          <a:lstStyle/>
          <a:p>
            <a:r>
              <a:rPr lang="en-US" dirty="0"/>
              <a:t>It allows much greater degree of layout and </a:t>
            </a:r>
            <a:r>
              <a:rPr lang="en-US" dirty="0" smtClean="0"/>
              <a:t>display control</a:t>
            </a:r>
            <a:r>
              <a:rPr lang="en-US" dirty="0"/>
              <a:t>.</a:t>
            </a:r>
          </a:p>
          <a:p>
            <a:r>
              <a:rPr lang="en-US" dirty="0" smtClean="0"/>
              <a:t>The </a:t>
            </a:r>
            <a:r>
              <a:rPr lang="en-US" dirty="0"/>
              <a:t>amount of format coding necessary to </a:t>
            </a:r>
            <a:r>
              <a:rPr lang="en-US" dirty="0" smtClean="0"/>
              <a:t>control display </a:t>
            </a:r>
            <a:r>
              <a:rPr lang="en-US" dirty="0"/>
              <a:t>characteristics can be greatly reduced.</a:t>
            </a:r>
          </a:p>
          <a:p>
            <a:r>
              <a:rPr lang="en-US" dirty="0" smtClean="0"/>
              <a:t>It </a:t>
            </a:r>
            <a:r>
              <a:rPr lang="en-US" dirty="0"/>
              <a:t>allows multiple styles to be attached to a document </a:t>
            </a:r>
            <a:r>
              <a:rPr lang="en-US" dirty="0" smtClean="0"/>
              <a:t>at once</a:t>
            </a:r>
            <a:r>
              <a:rPr lang="en-US" dirty="0"/>
              <a:t>.</a:t>
            </a:r>
          </a:p>
          <a:p>
            <a:r>
              <a:rPr lang="en-US" dirty="0" smtClean="0"/>
              <a:t>It </a:t>
            </a:r>
            <a:r>
              <a:rPr lang="en-US" dirty="0"/>
              <a:t>also allows for all the style formatting in a document </a:t>
            </a:r>
            <a:r>
              <a:rPr lang="en-US" dirty="0" smtClean="0"/>
              <a:t>to be </a:t>
            </a:r>
            <a:r>
              <a:rPr lang="en-US" dirty="0"/>
              <a:t>changed at once, thus a document can be </a:t>
            </a:r>
            <a:r>
              <a:rPr lang="en-US" dirty="0" smtClean="0"/>
              <a:t>easily formatted </a:t>
            </a:r>
            <a:r>
              <a:rPr lang="en-US" dirty="0"/>
              <a:t>for different purposes (online, </a:t>
            </a:r>
            <a:r>
              <a:rPr lang="en-US" dirty="0" smtClean="0"/>
              <a:t>brochures, printing</a:t>
            </a:r>
            <a:r>
              <a:rPr lang="en-US" dirty="0"/>
              <a:t>, etc.).</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123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Three </a:t>
            </a:r>
            <a:r>
              <a:rPr lang="en-US" b="1" dirty="0" smtClean="0">
                <a:effectLst/>
              </a:rPr>
              <a:t>ways </a:t>
            </a:r>
            <a:r>
              <a:rPr lang="en-US" b="1" dirty="0">
                <a:effectLst/>
              </a:rPr>
              <a:t>to </a:t>
            </a:r>
            <a:r>
              <a:rPr lang="en-US" b="1" dirty="0" smtClean="0">
                <a:effectLst/>
              </a:rPr>
              <a:t>insert </a:t>
            </a:r>
            <a:r>
              <a:rPr lang="en-US" b="1" dirty="0">
                <a:effectLst/>
              </a:rPr>
              <a:t>CSS</a:t>
            </a:r>
          </a:p>
        </p:txBody>
      </p:sp>
      <p:sp>
        <p:nvSpPr>
          <p:cNvPr id="3" name="Content Placeholder 2"/>
          <p:cNvSpPr>
            <a:spLocks noGrp="1"/>
          </p:cNvSpPr>
          <p:nvPr>
            <p:ph idx="1"/>
          </p:nvPr>
        </p:nvSpPr>
        <p:spPr/>
        <p:txBody>
          <a:bodyPr>
            <a:normAutofit/>
          </a:bodyPr>
          <a:lstStyle/>
          <a:p>
            <a:r>
              <a:rPr lang="en-US" dirty="0" smtClean="0">
                <a:solidFill>
                  <a:srgbClr val="00B0F0"/>
                </a:solidFill>
              </a:rPr>
              <a:t>External </a:t>
            </a:r>
            <a:r>
              <a:rPr lang="en-US" dirty="0">
                <a:solidFill>
                  <a:srgbClr val="00B0F0"/>
                </a:solidFill>
              </a:rPr>
              <a:t>style sheets</a:t>
            </a:r>
            <a:r>
              <a:rPr lang="en-US" dirty="0"/>
              <a:t>, i.e. a separate </a:t>
            </a:r>
            <a:r>
              <a:rPr lang="en-US" dirty="0" smtClean="0"/>
              <a:t>CSS-file referenced </a:t>
            </a:r>
            <a:r>
              <a:rPr lang="en-US" dirty="0"/>
              <a:t>from the document</a:t>
            </a:r>
          </a:p>
          <a:p>
            <a:r>
              <a:rPr lang="en-US" dirty="0" smtClean="0">
                <a:solidFill>
                  <a:srgbClr val="00B0F0"/>
                </a:solidFill>
              </a:rPr>
              <a:t>Embedded style (internal)</a:t>
            </a:r>
            <a:r>
              <a:rPr lang="en-US" dirty="0" smtClean="0"/>
              <a:t>, </a:t>
            </a:r>
            <a:r>
              <a:rPr lang="en-US" dirty="0"/>
              <a:t>blocks of CSS information inside </a:t>
            </a:r>
            <a:r>
              <a:rPr lang="en-US" dirty="0" smtClean="0"/>
              <a:t>the HTML </a:t>
            </a:r>
            <a:r>
              <a:rPr lang="en-US" dirty="0"/>
              <a:t>document itself</a:t>
            </a:r>
          </a:p>
          <a:p>
            <a:r>
              <a:rPr lang="en-US" dirty="0" smtClean="0">
                <a:solidFill>
                  <a:srgbClr val="00B0F0"/>
                </a:solidFill>
              </a:rPr>
              <a:t>Inline </a:t>
            </a:r>
            <a:r>
              <a:rPr lang="en-US" dirty="0">
                <a:solidFill>
                  <a:srgbClr val="00B0F0"/>
                </a:solidFill>
              </a:rPr>
              <a:t>style</a:t>
            </a:r>
            <a:r>
              <a:rPr lang="en-US" dirty="0"/>
              <a:t>, attaches a style definition within </a:t>
            </a:r>
            <a:r>
              <a:rPr lang="en-US" dirty="0" smtClean="0"/>
              <a:t>the HTML element it is modifying </a:t>
            </a:r>
          </a:p>
        </p:txBody>
      </p:sp>
      <p:sp>
        <p:nvSpPr>
          <p:cNvPr id="4" name="TextBox 3"/>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840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Inline Style</a:t>
            </a:r>
          </a:p>
        </p:txBody>
      </p:sp>
      <p:sp>
        <p:nvSpPr>
          <p:cNvPr id="3" name="Content Placeholder 2"/>
          <p:cNvSpPr>
            <a:spLocks noGrp="1"/>
          </p:cNvSpPr>
          <p:nvPr>
            <p:ph idx="1"/>
          </p:nvPr>
        </p:nvSpPr>
        <p:spPr/>
        <p:txBody>
          <a:bodyPr/>
          <a:lstStyle/>
          <a:p>
            <a:r>
              <a:rPr lang="en-US" dirty="0"/>
              <a:t>To use inline styles you use the style attribute in the relevant tag. The style attribute can contain any CSS property.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36720"/>
            <a:ext cx="87190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431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 internal Style Sheet</a:t>
            </a:r>
            <a:endParaRPr lang="en-US" dirty="0"/>
          </a:p>
        </p:txBody>
      </p:sp>
      <p:sp>
        <p:nvSpPr>
          <p:cNvPr id="3" name="Content Placeholder 2"/>
          <p:cNvSpPr>
            <a:spLocks noGrp="1"/>
          </p:cNvSpPr>
          <p:nvPr>
            <p:ph idx="1"/>
          </p:nvPr>
        </p:nvSpPr>
        <p:spPr>
          <a:xfrm>
            <a:off x="1143000" y="1447800"/>
            <a:ext cx="7790688" cy="4800600"/>
          </a:xfrm>
        </p:spPr>
        <p:txBody>
          <a:bodyPr>
            <a:normAutofit/>
          </a:bodyPr>
          <a:lstStyle/>
          <a:p>
            <a:r>
              <a:rPr lang="en-US" sz="2800" dirty="0"/>
              <a:t>An internal style sheet should be used when a single document has a unique style. You define internal styles in the head section of an HTML page, by using the &lt;style&gt; tag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845" y="3276600"/>
            <a:ext cx="60674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845" y="6019800"/>
            <a:ext cx="34956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432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Style Sheet</a:t>
            </a:r>
            <a:endParaRPr lang="en-US" dirty="0"/>
          </a:p>
        </p:txBody>
      </p:sp>
      <p:sp>
        <p:nvSpPr>
          <p:cNvPr id="4" name="Content Placeholder 3"/>
          <p:cNvSpPr>
            <a:spLocks noGrp="1"/>
          </p:cNvSpPr>
          <p:nvPr>
            <p:ph idx="1"/>
          </p:nvPr>
        </p:nvSpPr>
        <p:spPr/>
        <p:txBody>
          <a:bodyPr>
            <a:normAutofit/>
          </a:bodyPr>
          <a:lstStyle/>
          <a:p>
            <a:r>
              <a:rPr lang="en-US" sz="2800" dirty="0"/>
              <a:t>An external style sheet is ideal when the style is applied to many pages. With an external style sheet, you can change the look of an entire Web site by changing one file. Each page must link to the style sheet using the &lt;link&gt; tag. The &lt;link&gt; tag goes inside the head section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57675"/>
            <a:ext cx="71247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872" y="6238875"/>
            <a:ext cx="25241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7478352" y="609600"/>
            <a:ext cx="16630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eaLnBrk="0" fontAlgn="base" hangingPunct="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www.hndit.com</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463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HN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HNDIT</Template>
  <TotalTime>205</TotalTime>
  <Words>2032</Words>
  <Application>Microsoft Office PowerPoint</Application>
  <PresentationFormat>On-screen Show (4:3)</PresentationFormat>
  <Paragraphs>241</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Iskoola Pota</vt:lpstr>
      <vt:lpstr>Times New Roman</vt:lpstr>
      <vt:lpstr>Wingdings 2</vt:lpstr>
      <vt:lpstr>HNDIT</vt:lpstr>
      <vt:lpstr>IT4103  Web Programming</vt:lpstr>
      <vt:lpstr>Aim/ Objectives</vt:lpstr>
      <vt:lpstr>Learning Outcome</vt:lpstr>
      <vt:lpstr>Cascading Style Sheet</vt:lpstr>
      <vt:lpstr>Why Use Style Sheets?</vt:lpstr>
      <vt:lpstr>Three ways to insert CSS</vt:lpstr>
      <vt:lpstr> Inline Style</vt:lpstr>
      <vt:lpstr>Embedded / internal Style Sheet</vt:lpstr>
      <vt:lpstr>External Style Sheet</vt:lpstr>
      <vt:lpstr>Cascading order</vt:lpstr>
      <vt:lpstr>Defining a Style</vt:lpstr>
      <vt:lpstr>Example Code</vt:lpstr>
      <vt:lpstr>Example -view</vt:lpstr>
      <vt:lpstr>Property Values and Units</vt:lpstr>
      <vt:lpstr>Property Values and Units</vt:lpstr>
      <vt:lpstr>Selectors</vt:lpstr>
      <vt:lpstr>Matching Elements by Name</vt:lpstr>
      <vt:lpstr>Matching Using the Universal Selector</vt:lpstr>
      <vt:lpstr>Matching Elements by Class</vt:lpstr>
      <vt:lpstr>Matching Elements by Class</vt:lpstr>
      <vt:lpstr>Matching Elements by Identifier</vt:lpstr>
      <vt:lpstr>Matching elements by Specific Attributes</vt:lpstr>
      <vt:lpstr>Pseudo-classes</vt:lpstr>
      <vt:lpstr>Fonts</vt:lpstr>
      <vt:lpstr>Font Characteristics</vt:lpstr>
      <vt:lpstr>Defining a Font Family</vt:lpstr>
      <vt:lpstr>Defining a Font Family</vt:lpstr>
      <vt:lpstr>Some Other Font Properties</vt:lpstr>
      <vt:lpstr>Example -Code</vt:lpstr>
      <vt:lpstr>Example - View</vt:lpstr>
      <vt:lpstr>Colors</vt:lpstr>
      <vt:lpstr>Specifying a Color</vt:lpstr>
      <vt:lpstr>Specifying a Color</vt:lpstr>
      <vt:lpstr>Example- Code</vt:lpstr>
      <vt:lpstr>Tables</vt:lpstr>
      <vt:lpstr>Defining Borders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IT4103 Web Programming</dc:title>
  <dc:creator>Nayomi Gamlath</dc:creator>
  <cp:lastModifiedBy>HELLO USER™</cp:lastModifiedBy>
  <cp:revision>75</cp:revision>
  <dcterms:created xsi:type="dcterms:W3CDTF">2012-08-25T06:56:08Z</dcterms:created>
  <dcterms:modified xsi:type="dcterms:W3CDTF">2016-09-20T14:49:30Z</dcterms:modified>
</cp:coreProperties>
</file>